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Default Extension="doc" ContentType="application/msword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8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9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25" r:id="rId64"/>
    <p:sldId id="326" r:id="rId65"/>
    <p:sldId id="327" r:id="rId66"/>
    <p:sldId id="328" r:id="rId6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6" autoAdjust="0"/>
    <p:restoredTop sz="96386" autoAdjust="0"/>
  </p:normalViewPr>
  <p:slideViewPr>
    <p:cSldViewPr snapToGrid="0">
      <p:cViewPr varScale="1">
        <p:scale>
          <a:sx n="82" d="100"/>
          <a:sy n="82" d="100"/>
        </p:scale>
        <p:origin x="-107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1388B08-F555-42FE-BBD6-91D19E0D714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509AA3-AD44-4946-B6FD-AD43BD6A4EB9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98EEE12-A4AD-4829-AE1A-0043C14A2ECE}" type="slidenum">
              <a:rPr lang="en-US"/>
              <a:pPr/>
              <a:t>10</a:t>
            </a:fld>
            <a:endParaRPr lang="en-US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066A4D5-E275-445B-B8E3-5D70E9F7C330}" type="slidenum">
              <a:rPr lang="en-US"/>
              <a:pPr/>
              <a:t>11</a:t>
            </a:fld>
            <a:endParaRPr lang="en-US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F124EA4-6B58-4ED0-8A77-B5B19F6587A0}" type="slidenum">
              <a:rPr lang="en-US"/>
              <a:pPr/>
              <a:t>12</a:t>
            </a:fld>
            <a:endParaRPr lang="en-US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45E63BC-B9FC-490D-99DA-81D9BEF16F30}" type="slidenum">
              <a:rPr lang="en-US"/>
              <a:pPr/>
              <a:t>13</a:t>
            </a:fld>
            <a:endParaRPr lang="en-US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28DAE5-8348-45C1-AACC-640C3526920B}" type="slidenum">
              <a:rPr lang="en-US"/>
              <a:pPr/>
              <a:t>14</a:t>
            </a:fld>
            <a:endParaRPr lang="en-US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1CE8F0-31A3-4D49-9C8E-431ABA7DE74A}" type="slidenum">
              <a:rPr lang="en-US"/>
              <a:pPr/>
              <a:t>15</a:t>
            </a:fld>
            <a:endParaRPr lang="en-US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498FDD6-E22D-4186-BAEF-C31907CE4946}" type="slidenum">
              <a:rPr lang="en-US"/>
              <a:pPr/>
              <a:t>16</a:t>
            </a:fld>
            <a:endParaRPr lang="en-US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0F5509-770A-4260-A0D3-4AF95B609DBC}" type="slidenum">
              <a:rPr lang="en-US"/>
              <a:pPr/>
              <a:t>17</a:t>
            </a:fld>
            <a:endParaRPr lang="en-US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F6C0819-9AD0-43FB-BBB9-ED0D1B652142}" type="slidenum">
              <a:rPr lang="en-US"/>
              <a:pPr/>
              <a:t>18</a:t>
            </a:fld>
            <a:endParaRPr lang="en-US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8753420-EA63-4A72-A3A1-E95C8EADAA22}" type="slidenum">
              <a:rPr lang="en-US"/>
              <a:pPr/>
              <a:t>19</a:t>
            </a:fld>
            <a:endParaRPr lang="en-US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3D51C2E-8770-43B3-9CD9-AE4A53E665AE}" type="slidenum">
              <a:rPr lang="en-US"/>
              <a:pPr/>
              <a:t>2</a:t>
            </a:fld>
            <a:endParaRPr lang="en-US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2620B6B-FCD5-41D1-9DFF-4D4A92D77E30}" type="slidenum">
              <a:rPr lang="en-US"/>
              <a:pPr/>
              <a:t>20</a:t>
            </a:fld>
            <a:endParaRPr lang="en-US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BDBCE1F-A913-4580-B8B6-25DCE5824610}" type="slidenum">
              <a:rPr lang="en-US"/>
              <a:pPr/>
              <a:t>21</a:t>
            </a:fld>
            <a:endParaRPr lang="en-US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1E8991E-3661-4C24-81DB-BD4C06019F63}" type="slidenum">
              <a:rPr lang="en-US"/>
              <a:pPr/>
              <a:t>22</a:t>
            </a:fld>
            <a:endParaRPr lang="en-US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45CEC1-AA1E-45B3-96CC-F82B0DBCF1C9}" type="slidenum">
              <a:rPr lang="en-US"/>
              <a:pPr/>
              <a:t>23</a:t>
            </a:fld>
            <a:endParaRPr lang="en-US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475B8C-CD13-4488-BA6A-2654E5D7DF8C}" type="slidenum">
              <a:rPr lang="en-US"/>
              <a:pPr/>
              <a:t>24</a:t>
            </a:fld>
            <a:endParaRPr lang="en-US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475B8C-CD13-4488-BA6A-2654E5D7DF8C}" type="slidenum">
              <a:rPr lang="en-US"/>
              <a:pPr/>
              <a:t>25</a:t>
            </a:fld>
            <a:endParaRPr lang="en-US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5CB1851-0473-4288-A39E-E54C13CE31D5}" type="slidenum">
              <a:rPr lang="en-US"/>
              <a:pPr/>
              <a:t>26</a:t>
            </a:fld>
            <a:endParaRPr lang="en-US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4A36E9A-0884-48B2-A51F-F6D5CC6065B2}" type="slidenum">
              <a:rPr lang="en-US"/>
              <a:pPr/>
              <a:t>27</a:t>
            </a:fld>
            <a:endParaRPr lang="en-US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0FACD56-2805-4CB5-9957-D9AD0E6485CB}" type="slidenum">
              <a:rPr lang="en-US"/>
              <a:pPr/>
              <a:t>28</a:t>
            </a:fld>
            <a:endParaRPr lang="en-US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08F13E-B887-443C-A660-46D559EEE9D7}" type="slidenum">
              <a:rPr lang="en-US"/>
              <a:pPr/>
              <a:t>29</a:t>
            </a:fld>
            <a:endParaRPr lang="en-US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ECF0FCB-A47E-461E-9194-D3735972A823}" type="slidenum">
              <a:rPr lang="en-US"/>
              <a:pPr/>
              <a:t>3</a:t>
            </a:fld>
            <a:endParaRPr lang="en-US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589CF63-F268-475F-9BEB-DD651DF596CC}" type="slidenum">
              <a:rPr lang="en-US"/>
              <a:pPr/>
              <a:t>30</a:t>
            </a:fld>
            <a:endParaRPr lang="en-US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897977-1177-4C1F-B029-6FFC2A8BB74B}" type="slidenum">
              <a:rPr lang="en-US"/>
              <a:pPr/>
              <a:t>31</a:t>
            </a:fld>
            <a:endParaRPr lang="en-US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003D069-F020-427F-B191-4D2F3B2F85F5}" type="slidenum">
              <a:rPr lang="en-US"/>
              <a:pPr/>
              <a:t>32</a:t>
            </a:fld>
            <a:endParaRPr lang="en-US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695C878-61EF-41E0-B12C-3AA67BA0569C}" type="slidenum">
              <a:rPr lang="en-US"/>
              <a:pPr/>
              <a:t>33</a:t>
            </a:fld>
            <a:endParaRPr lang="en-US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B42CF1F-DA82-4DDD-A255-9655F89731EB}" type="slidenum">
              <a:rPr lang="en-US"/>
              <a:pPr/>
              <a:t>34</a:t>
            </a:fld>
            <a:endParaRPr lang="en-US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43E7CA-8184-4F3F-9B30-3B7E8E85F489}" type="slidenum">
              <a:rPr lang="en-US"/>
              <a:pPr/>
              <a:t>35</a:t>
            </a:fld>
            <a:endParaRPr lang="en-US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619A99F-6ECF-470C-B7DB-A7C88D0CAAE3}" type="slidenum">
              <a:rPr lang="en-US"/>
              <a:pPr/>
              <a:t>36</a:t>
            </a:fld>
            <a:endParaRPr lang="en-US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F3FA6A-F816-491B-A329-D58B6BB1AF31}" type="slidenum">
              <a:rPr lang="en-US"/>
              <a:pPr/>
              <a:t>37</a:t>
            </a:fld>
            <a:endParaRPr lang="en-US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B0172CD-15E6-4F64-A90B-E20F1B73A383}" type="slidenum">
              <a:rPr lang="en-US"/>
              <a:pPr/>
              <a:t>39</a:t>
            </a:fld>
            <a:endParaRPr lang="en-US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613BA31-D882-4A9D-9301-10389A120060}" type="slidenum">
              <a:rPr lang="en-US"/>
              <a:pPr/>
              <a:t>40</a:t>
            </a:fld>
            <a:endParaRPr lang="en-US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90AEA5E-A1F5-4CCF-A7ED-9AF156262133}" type="slidenum">
              <a:rPr lang="en-US"/>
              <a:pPr/>
              <a:t>4</a:t>
            </a:fld>
            <a:endParaRPr lang="en-US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2555BDD-1236-4A33-BE27-F25704446EBE}" type="slidenum">
              <a:rPr lang="en-US"/>
              <a:pPr/>
              <a:t>41</a:t>
            </a:fld>
            <a:endParaRPr lang="en-US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C80C10D-3297-44AB-97B6-4E0783CA6A2B}" type="slidenum">
              <a:rPr lang="en-US"/>
              <a:pPr/>
              <a:t>42</a:t>
            </a:fld>
            <a:endParaRPr lang="en-US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A6ABC93-361F-40AC-9B3E-73273B896910}" type="slidenum">
              <a:rPr lang="en-US"/>
              <a:pPr/>
              <a:t>43</a:t>
            </a:fld>
            <a:endParaRPr lang="en-US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C3E9D8-D72D-494F-9C15-BFC0353FBA24}" type="slidenum">
              <a:rPr lang="en-US"/>
              <a:pPr/>
              <a:t>44</a:t>
            </a:fld>
            <a:endParaRPr lang="en-US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C3E9D8-D72D-494F-9C15-BFC0353FBA24}" type="slidenum">
              <a:rPr lang="en-US"/>
              <a:pPr/>
              <a:t>45</a:t>
            </a:fld>
            <a:endParaRPr lang="en-US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EAE12FB-CCB0-48AC-8394-F120FC6A3A21}" type="slidenum">
              <a:rPr lang="en-US"/>
              <a:pPr/>
              <a:t>46</a:t>
            </a:fld>
            <a:endParaRPr lang="en-US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46372E-3EA0-42D3-9F56-C4520A2E20FB}" type="slidenum">
              <a:rPr lang="en-US"/>
              <a:pPr/>
              <a:t>47</a:t>
            </a:fld>
            <a:endParaRPr lang="en-US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2E763E0-A2B4-49FE-98ED-1ADB234EE2B6}" type="slidenum">
              <a:rPr lang="en-US"/>
              <a:pPr/>
              <a:t>48</a:t>
            </a:fld>
            <a:endParaRPr lang="en-US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D3C9C3-D08C-42A0-91A8-E6A5B7E03DEB}" type="slidenum">
              <a:rPr lang="en-US"/>
              <a:pPr/>
              <a:t>49</a:t>
            </a:fld>
            <a:endParaRPr lang="en-US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D3C9C3-D08C-42A0-91A8-E6A5B7E03DEB}" type="slidenum">
              <a:rPr lang="en-US"/>
              <a:pPr/>
              <a:t>50</a:t>
            </a:fld>
            <a:endParaRPr lang="en-US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C8D003-E0C0-4BE3-913B-1A800525B490}" type="slidenum">
              <a:rPr lang="en-US"/>
              <a:pPr/>
              <a:t>5</a:t>
            </a:fld>
            <a:endParaRPr lang="en-US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0E44BCD-170A-4FF3-9776-12FE3C450403}" type="slidenum">
              <a:rPr lang="en-US"/>
              <a:pPr/>
              <a:t>51</a:t>
            </a:fld>
            <a:endParaRPr lang="en-US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5A08E1-F742-421D-92C8-E90C00B8037E}" type="slidenum">
              <a:rPr lang="en-US"/>
              <a:pPr/>
              <a:t>52</a:t>
            </a:fld>
            <a:endParaRPr lang="en-US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8C4840-7AB9-4010-BC16-51E7FF1D8A4E}" type="slidenum">
              <a:rPr lang="en-US"/>
              <a:pPr/>
              <a:t>53</a:t>
            </a:fld>
            <a:endParaRPr lang="en-US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69F5D9-BF28-4F11-9E84-C64A0815D9FF}" type="slidenum">
              <a:rPr lang="en-US"/>
              <a:pPr/>
              <a:t>54</a:t>
            </a:fld>
            <a:endParaRPr lang="en-US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0BED6D7-38CD-4EBD-B73B-1C9468875769}" type="slidenum">
              <a:rPr lang="en-US"/>
              <a:pPr/>
              <a:t>55</a:t>
            </a:fld>
            <a:endParaRPr lang="en-US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66AE194-B74A-4BB5-9C7E-0D52DA55B14F}" type="slidenum">
              <a:rPr lang="en-US"/>
              <a:pPr/>
              <a:t>56</a:t>
            </a:fld>
            <a:endParaRPr lang="en-US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10736D0-4E33-4EED-8F0B-833FD270AFA3}" type="slidenum">
              <a:rPr lang="en-US"/>
              <a:pPr/>
              <a:t>57</a:t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6851DD4-795E-452C-859F-872786C5D76B}" type="slidenum">
              <a:rPr lang="en-US"/>
              <a:pPr/>
              <a:t>58</a:t>
            </a:fld>
            <a:endParaRPr lang="en-US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512E30B-740E-424B-9F5D-FA3951406F20}" type="slidenum">
              <a:rPr lang="en-US"/>
              <a:pPr/>
              <a:t>59</a:t>
            </a:fld>
            <a:endParaRPr lang="en-US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512E30B-740E-424B-9F5D-FA3951406F20}" type="slidenum">
              <a:rPr lang="en-US"/>
              <a:pPr/>
              <a:t>60</a:t>
            </a:fld>
            <a:endParaRPr lang="en-US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077A877-A387-4B1A-BFE2-5948F3C4446D}" type="slidenum">
              <a:rPr lang="en-US"/>
              <a:pPr/>
              <a:t>6</a:t>
            </a:fld>
            <a:endParaRPr lang="en-US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6B32B2-4749-4880-A1BF-3900CD437902}" type="slidenum">
              <a:rPr lang="en-US"/>
              <a:pPr/>
              <a:t>61</a:t>
            </a:fld>
            <a:endParaRPr lang="en-US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411338-E649-450D-8D1D-C0F38B5AE02D}" type="slidenum">
              <a:rPr lang="en-US"/>
              <a:pPr/>
              <a:t>62</a:t>
            </a:fld>
            <a:endParaRPr lang="en-US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B507CD7-3905-44F2-BC4C-2FA8DD808313}" type="slidenum">
              <a:rPr lang="en-US"/>
              <a:pPr/>
              <a:t>63</a:t>
            </a:fld>
            <a:endParaRPr lang="en-US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31FF456-9756-4E2D-8ECD-A51CEA86B6B1}" type="slidenum">
              <a:rPr lang="en-US"/>
              <a:pPr/>
              <a:t>64</a:t>
            </a:fld>
            <a:endParaRPr lang="en-US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D1175C-5606-4B8B-AFAC-EED3BFF839C9}" type="slidenum">
              <a:rPr lang="en-US"/>
              <a:pPr/>
              <a:t>65</a:t>
            </a:fld>
            <a:endParaRPr lang="en-US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4DF769F-1199-451A-AE12-F40EB3CB3862}" type="slidenum">
              <a:rPr lang="en-US"/>
              <a:pPr/>
              <a:t>66</a:t>
            </a:fld>
            <a:endParaRPr lang="en-US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498ADB-DB3D-490E-9316-89FEFA586B93}" type="slidenum">
              <a:rPr lang="en-US"/>
              <a:pPr/>
              <a:t>7</a:t>
            </a:fld>
            <a:endParaRPr lang="en-US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498ADB-DB3D-490E-9316-89FEFA586B93}" type="slidenum">
              <a:rPr lang="en-US"/>
              <a:pPr/>
              <a:t>8</a:t>
            </a:fld>
            <a:endParaRPr lang="en-US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EF5FF27-AA44-4901-B7BC-6EE805CB68B8}" type="slidenum">
              <a:rPr lang="en-US"/>
              <a:pPr/>
              <a:t>9</a:t>
            </a:fld>
            <a:endParaRPr lang="en-US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FFB202-9424-42F1-884B-D4E9B5276A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B1C0AD-9C66-4AFA-B7B7-E465864835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72FCE-4AAC-42F7-ADEB-CFF7D0CD17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698875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495DA388-C8B6-47F8-AAE6-D1C5A0FD00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FAFCC9-99BF-4EBF-B371-68E05276B1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9F2468-D626-4F5F-A30B-CDD71A7279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FB05F-A3C9-4B3E-820C-D7A1D66301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5886D5-27EA-4D6B-9836-BE749C880C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D1FCF3-BAAA-432D-A4FF-B282BE6ABE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CDA1C-E6FC-4544-8875-ED88BDA7E1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9B33-BCCF-48C2-A2B1-81B3FF6477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5E07BA-83A0-432A-A9FE-07D2963B94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6988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F91747C-D615-4623-8BD3-0951EE0737B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Word_97_-_2003_Document2.doc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Word_97_-_2003_Document3.doc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Word_97_-_2003_Document4.doc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Word_97_-_2003_Document5.doc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MICROSOFT EXCEL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Назив предмета:</a:t>
            </a:r>
            <a:r>
              <a:rPr lang="sr-Latn-CS" sz="1400" b="1" dirty="0"/>
              <a:t>  	СТАТИСТИКА У ФАРМАЦИЈИ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Предавање бр. </a:t>
            </a:r>
            <a:r>
              <a:rPr lang="sr-Cyrl-RS" sz="1400" dirty="0" smtClean="0"/>
              <a:t>04</a:t>
            </a:r>
            <a:r>
              <a:rPr lang="sr-Latn-CS" sz="1400" b="1" dirty="0"/>
              <a:t>	</a:t>
            </a:r>
            <a:r>
              <a:rPr lang="sr-Cyrl-CS" sz="1400" b="1" dirty="0"/>
              <a:t>Час</a:t>
            </a:r>
            <a:r>
              <a:rPr lang="sr-Latn-CS" sz="1400" b="1" dirty="0"/>
              <a:t>: 01</a:t>
            </a:r>
            <a:r>
              <a:rPr lang="sr-Cyrl-CS" sz="1400" b="1" dirty="0"/>
              <a:t> и 02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Наставна јединица: 	</a:t>
            </a:r>
            <a:r>
              <a:rPr lang="sr-Latn-CS" sz="1400" b="1" dirty="0"/>
              <a:t>Microsoft Excel </a:t>
            </a:r>
            <a:r>
              <a:rPr lang="sr-Latn-CS" sz="1400" b="1" dirty="0" smtClean="0"/>
              <a:t>2007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Тематске јединице: 	</a:t>
            </a:r>
            <a:r>
              <a:rPr lang="ru-RU" sz="1400" b="1" dirty="0"/>
              <a:t>Програм за табеларне прорачуне.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/>
              <a:t>Припремио:</a:t>
            </a:r>
            <a:r>
              <a:rPr lang="ru-RU" sz="1400" b="1" i="1" dirty="0"/>
              <a:t> 	Проф. др Небојша Здравковић</a:t>
            </a:r>
            <a:endParaRPr lang="en-US" sz="1400" b="1" i="1" dirty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4783138" cy="15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© </a:t>
            </a:r>
            <a:r>
              <a:rPr lang="ru-RU" sz="1000" smtClean="0"/>
              <a:t>201</a:t>
            </a:r>
            <a:r>
              <a:rPr lang="sr-Latn-RS" sz="1000" smtClean="0"/>
              <a:t>6</a:t>
            </a:r>
            <a:r>
              <a:rPr lang="ru-RU" sz="1000" smtClean="0"/>
              <a:t>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радних листова (</a:t>
            </a:r>
            <a:r>
              <a:rPr lang="en-GB" sz="3600" i="1" smtClean="0"/>
              <a:t>Sheet1, Sheet2 </a:t>
            </a:r>
            <a:r>
              <a:rPr lang="sr-Cyrl-CS" sz="3600" smtClean="0"/>
              <a:t>и</a:t>
            </a:r>
            <a:r>
              <a:rPr lang="en-GB" sz="3600" i="1" smtClean="0"/>
              <a:t> Sheet3)</a:t>
            </a:r>
            <a:r>
              <a:rPr lang="sr-Latn-CS" sz="3600" smtClean="0"/>
              <a:t> </a:t>
            </a:r>
          </a:p>
        </p:txBody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400" smtClean="0"/>
              <a:t>У </a:t>
            </a:r>
            <a:r>
              <a:rPr lang="en-GB" sz="2400" i="1" smtClean="0"/>
              <a:t>Excel</a:t>
            </a:r>
            <a:r>
              <a:rPr lang="en-GB" sz="2400" smtClean="0"/>
              <a:t> прозору </a:t>
            </a:r>
            <a:r>
              <a:rPr lang="sr-Cyrl-CS" sz="2400" smtClean="0"/>
              <a:t>имамо </a:t>
            </a:r>
            <a:r>
              <a:rPr lang="en-GB" sz="2400" smtClean="0"/>
              <a:t>прозор радне књиге (</a:t>
            </a:r>
            <a:r>
              <a:rPr lang="en-GB" sz="2400" i="1" smtClean="0"/>
              <a:t>workbook</a:t>
            </a:r>
            <a:r>
              <a:rPr lang="en-GB" sz="2400" smtClean="0"/>
              <a:t>) са приказаним тренутно активним радним листом (</a:t>
            </a:r>
            <a:r>
              <a:rPr lang="en-GB" sz="2400" i="1" smtClean="0"/>
              <a:t>worksheet</a:t>
            </a:r>
            <a:r>
              <a:rPr lang="en-GB" sz="2400" smtClean="0"/>
              <a:t>)</a:t>
            </a:r>
            <a:endParaRPr lang="sr-Latn-CS" sz="2400" smtClean="0"/>
          </a:p>
          <a:p>
            <a:pPr eaLnBrk="1" hangingPunct="1"/>
            <a:r>
              <a:rPr lang="en-GB" sz="2400" smtClean="0"/>
              <a:t>Сваки радни лист је засебна целина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садржи мрежу колона (означених словима абецеде) и редова (означ</a:t>
            </a:r>
            <a:r>
              <a:rPr lang="sr-Cyrl-CS" sz="2000" smtClean="0"/>
              <a:t>е</a:t>
            </a:r>
            <a:r>
              <a:rPr lang="en-GB" sz="2000" smtClean="0"/>
              <a:t>них бројевима)</a:t>
            </a:r>
            <a:endParaRPr lang="sr-Latn-CS" sz="2000" smtClean="0"/>
          </a:p>
          <a:p>
            <a:pPr eaLnBrk="1" hangingPunct="1"/>
            <a:r>
              <a:rPr lang="en-GB" sz="2400" smtClean="0"/>
              <a:t>На пресецима редова и колона налазе се "кућице" које се називају ћелије (</a:t>
            </a:r>
            <a:r>
              <a:rPr lang="en-GB" sz="2400" i="1" smtClean="0"/>
              <a:t>cell</a:t>
            </a:r>
            <a:r>
              <a:rPr lang="en-GB" sz="2400" smtClean="0"/>
              <a:t>)</a:t>
            </a:r>
            <a:endParaRPr lang="sr-Cyrl-CS" sz="2400" smtClean="0"/>
          </a:p>
          <a:p>
            <a:pPr eaLnBrk="1" hangingPunct="1"/>
            <a:r>
              <a:rPr lang="en-GB" sz="2400" smtClean="0"/>
              <a:t>Број радних листова се може мењати по потреби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иницијално је постављен на 3</a:t>
            </a:r>
            <a:endParaRPr lang="sr-Latn-CS" sz="2000" smtClean="0"/>
          </a:p>
        </p:txBody>
      </p:sp>
      <p:pic>
        <p:nvPicPr>
          <p:cNvPr id="2253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638" y="5486400"/>
            <a:ext cx="8283575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Кретање кроз документ коришћењем тастатуре</a:t>
            </a:r>
            <a:r>
              <a:rPr lang="sr-Latn-CS" sz="3600" smtClean="0"/>
              <a:t> </a:t>
            </a:r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>
            <p:ph idx="1"/>
          </p:nvPr>
        </p:nvGraphicFramePr>
        <p:xfrm>
          <a:off x="38100" y="1852613"/>
          <a:ext cx="9144000" cy="3606800"/>
        </p:xfrm>
        <a:graphic>
          <a:graphicData uri="http://schemas.openxmlformats.org/presentationml/2006/ole">
            <p:oleObj spid="_x0000_s303106" name="Document" r:id="rId4" imgW="5909347" imgH="2329822" progId="Word.Document.8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"Скок" на жељену ћелију притиском на тастер F5</a:t>
            </a:r>
            <a:endParaRPr lang="sr-Latn-CS" sz="3600" i="1" smtClean="0"/>
          </a:p>
        </p:txBody>
      </p:sp>
      <p:pic>
        <p:nvPicPr>
          <p:cNvPr id="2458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3775" y="1898650"/>
            <a:ext cx="4333875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Коришћење команде Split за дељење екрана</a:t>
            </a:r>
            <a:r>
              <a:rPr lang="sr-Latn-CS" sz="3600" smtClean="0"/>
              <a:t> </a:t>
            </a:r>
          </a:p>
        </p:txBody>
      </p:sp>
      <p:pic>
        <p:nvPicPr>
          <p:cNvPr id="2560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88" y="1473200"/>
            <a:ext cx="4891087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3213" y="3030538"/>
            <a:ext cx="4132262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smtClean="0"/>
              <a:t>Руковање са</a:t>
            </a:r>
            <a:r>
              <a:rPr lang="sr-Latn-CS" sz="3600" smtClean="0"/>
              <a:t> </a:t>
            </a:r>
            <a:r>
              <a:rPr lang="en-GB" sz="3600" smtClean="0"/>
              <a:t>радним листовима</a:t>
            </a:r>
            <a:endParaRPr lang="sr-Latn-CS" sz="3600" smtClean="0"/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400" smtClean="0"/>
              <a:t>Са радним листовима се рукује као и са самим ћелијама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могу се означавати (</a:t>
            </a:r>
            <a:r>
              <a:rPr lang="en-GB" sz="2000" b="1" i="1" smtClean="0"/>
              <a:t>select</a:t>
            </a:r>
            <a:r>
              <a:rPr lang="en-GB" sz="2000" smtClean="0"/>
              <a:t>), копирати, премештати</a:t>
            </a:r>
            <a:r>
              <a:rPr lang="sr-Cyrl-CS" sz="2000" smtClean="0"/>
              <a:t>, </a:t>
            </a:r>
            <a:r>
              <a:rPr lang="en-GB" sz="2000" smtClean="0"/>
              <a:t>... у оквиру једне или више радних књига</a:t>
            </a:r>
            <a:endParaRPr lang="sr-Cyrl-CS" sz="2000" smtClean="0"/>
          </a:p>
          <a:p>
            <a:pPr eaLnBrk="1" hangingPunct="1"/>
            <a:r>
              <a:rPr lang="en-GB" sz="2400" smtClean="0"/>
              <a:t>Селекција је више него једноставна - само се кликне на таб (језичак) жељеног листа</a:t>
            </a:r>
            <a:endParaRPr lang="sr-Cyrl-CS" sz="2400" smtClean="0"/>
          </a:p>
          <a:p>
            <a:pPr eaLnBrk="1" hangingPunct="1"/>
            <a:r>
              <a:rPr lang="sr-Cyrl-CS" sz="2400" smtClean="0"/>
              <a:t>А</a:t>
            </a:r>
            <a:r>
              <a:rPr lang="en-GB" sz="2400" smtClean="0"/>
              <a:t>ко их је потребно неколико, постоје два начина: 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уколико желимо да означимо неколико суседних листова кликнемо на први, а затим држећи притиснут </a:t>
            </a:r>
            <a:r>
              <a:rPr lang="en-GB" sz="2000" b="1" i="1" smtClean="0"/>
              <a:t>Shift</a:t>
            </a:r>
            <a:r>
              <a:rPr lang="en-GB" sz="2000" smtClean="0"/>
              <a:t>, на последњи у групи</a:t>
            </a:r>
            <a:endParaRPr lang="sr-Cyrl-CS" sz="2000" smtClean="0"/>
          </a:p>
          <a:p>
            <a:pPr lvl="1" eaLnBrk="1" hangingPunct="1"/>
            <a:r>
              <a:rPr lang="sr-Cyrl-CS" sz="2000" smtClean="0"/>
              <a:t>з</a:t>
            </a:r>
            <a:r>
              <a:rPr lang="en-GB" sz="2000" smtClean="0"/>
              <a:t>а несуседне листове кликћемо на њихове табове држећи притиснут </a:t>
            </a:r>
            <a:r>
              <a:rPr lang="en-GB" sz="2000" b="1" i="1" smtClean="0"/>
              <a:t>Ctrl</a:t>
            </a:r>
            <a:endParaRPr lang="sr-Latn-CS" sz="200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smtClean="0"/>
              <a:t>Додавање</a:t>
            </a:r>
            <a:r>
              <a:rPr lang="sr-Cyrl-CS" sz="3600" smtClean="0"/>
              <a:t>, брисање, копирање и померање радних </a:t>
            </a:r>
            <a:r>
              <a:rPr lang="en-GB" sz="3600" smtClean="0"/>
              <a:t>листова</a:t>
            </a:r>
            <a:r>
              <a:rPr lang="sr-Latn-CS" sz="3600" smtClean="0"/>
              <a:t> </a:t>
            </a:r>
          </a:p>
        </p:txBody>
      </p:sp>
      <p:pic>
        <p:nvPicPr>
          <p:cNvPr id="2765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575" y="1541463"/>
            <a:ext cx="2422525" cy="240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0989" y="1773766"/>
            <a:ext cx="2098675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8680" y="1446213"/>
            <a:ext cx="2119312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3234" y="3972455"/>
            <a:ext cx="25019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7" cstate="print"/>
          <a:srcRect l="79161" t="4174" r="3182" b="54575"/>
          <a:stretch>
            <a:fillRect/>
          </a:stretch>
        </p:blipFill>
        <p:spPr bwMode="auto">
          <a:xfrm>
            <a:off x="3895357" y="3844821"/>
            <a:ext cx="2776376" cy="257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Рад са подацима</a:t>
            </a:r>
            <a:endParaRPr lang="sr-Latn-CS" smtClean="0"/>
          </a:p>
        </p:txBody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GB" sz="2400" smtClean="0"/>
              <a:t>Текст је било која комбинација слова и цифара</a:t>
            </a:r>
            <a:endParaRPr lang="sr-Cyrl-CS" sz="2400" smtClean="0"/>
          </a:p>
          <a:p>
            <a:pPr lvl="1" eaLnBrk="1" hangingPunct="1"/>
            <a:r>
              <a:rPr lang="sr-Cyrl-CS" sz="2000" smtClean="0"/>
              <a:t>у</a:t>
            </a:r>
            <a:r>
              <a:rPr lang="en-GB" sz="2000" smtClean="0"/>
              <a:t>носите га тако што кликнете на жељену ћелију, откуцате текст и притиснете </a:t>
            </a:r>
            <a:r>
              <a:rPr lang="en-GB" sz="2000" b="1" i="1" smtClean="0"/>
              <a:t>Enter</a:t>
            </a:r>
            <a:endParaRPr lang="sr-Cyrl-CS" sz="2000" b="1" i="1" smtClean="0"/>
          </a:p>
          <a:p>
            <a:pPr lvl="1" eaLnBrk="1" hangingPunct="1"/>
            <a:r>
              <a:rPr lang="en-GB" sz="2000" smtClean="0"/>
              <a:t>текст се аутоматски поравнава на леву маргину ћелије</a:t>
            </a:r>
            <a:endParaRPr lang="sr-Cyrl-CS" sz="2000" smtClean="0"/>
          </a:p>
          <a:p>
            <a:pPr lvl="1" eaLnBrk="1" hangingPunct="1"/>
            <a:r>
              <a:rPr lang="sr-Cyrl-CS" sz="2000" smtClean="0"/>
              <a:t>а</a:t>
            </a:r>
            <a:r>
              <a:rPr lang="en-GB" sz="2000" smtClean="0"/>
              <a:t>ко пожелите да прекинете унос, притискате </a:t>
            </a:r>
            <a:r>
              <a:rPr lang="en-GB" sz="2000" b="1" i="1" smtClean="0"/>
              <a:t>Esc</a:t>
            </a:r>
            <a:endParaRPr lang="sr-Latn-RS" sz="2000" b="1" i="1" smtClean="0"/>
          </a:p>
          <a:p>
            <a:pPr lvl="1" eaLnBrk="1" hangingPunct="1"/>
            <a:r>
              <a:rPr lang="sr-Cyrl-CS" sz="2000" smtClean="0">
                <a:solidFill>
                  <a:schemeClr val="tx1"/>
                </a:solidFill>
                <a:latin typeface="+mn-lt"/>
              </a:rPr>
              <a:t>ако се жели унос броја који треба да се третира као текст треба испред њега откуцати апостроф (нпр. '32000).</a:t>
            </a:r>
            <a:endParaRPr lang="sr-Cyrl-CS" sz="2000" b="1" i="1" smtClean="0"/>
          </a:p>
          <a:p>
            <a:pPr eaLnBrk="1" hangingPunct="1"/>
            <a:r>
              <a:rPr lang="en-GB" sz="2400" smtClean="0"/>
              <a:t>Бројеви се састоје од цифара и специјалних знакова као што су </a:t>
            </a:r>
            <a:r>
              <a:rPr lang="en-GB" sz="2400" b="1" i="1" smtClean="0"/>
              <a:t>+, -, ( ),  %</a:t>
            </a:r>
            <a:r>
              <a:rPr lang="en-GB" sz="2400" smtClean="0"/>
              <a:t> и аутоматски се поравнавају на десну маргину ћелије</a:t>
            </a:r>
            <a:endParaRPr lang="sr-Cyrl-CS" sz="2400" smtClean="0"/>
          </a:p>
          <a:p>
            <a:pPr lvl="1" eaLnBrk="1" hangingPunct="1"/>
            <a:r>
              <a:rPr lang="sr-Cyrl-CS" sz="2000" smtClean="0"/>
              <a:t>б</a:t>
            </a:r>
            <a:r>
              <a:rPr lang="en-GB" sz="2000" smtClean="0"/>
              <a:t>ројеви се уносе на потпуно исти начин као и текст - долазак на ћелију, унос, </a:t>
            </a:r>
            <a:r>
              <a:rPr lang="en-GB" sz="2000" b="1" i="1" smtClean="0"/>
              <a:t>Enter</a:t>
            </a:r>
            <a:endParaRPr lang="sr-Cyrl-CS" sz="2000" b="1" i="1" smtClean="0"/>
          </a:p>
          <a:p>
            <a:pPr lvl="1" eaLnBrk="1" hangingPunct="1"/>
            <a:r>
              <a:rPr lang="sr-Cyrl-CS" sz="2000" smtClean="0"/>
              <a:t>а</a:t>
            </a:r>
            <a:r>
              <a:rPr lang="en-GB" sz="2000" smtClean="0"/>
              <a:t>ко се уместо броја појаве знаци 'тарабе' (</a:t>
            </a:r>
            <a:r>
              <a:rPr lang="en-GB" sz="2000" b="1" smtClean="0"/>
              <a:t>#</a:t>
            </a:r>
            <a:r>
              <a:rPr lang="en-GB" sz="2000" smtClean="0"/>
              <a:t>), то само значи да је ћелија сувише мала да се број прикаже у целини, али је и даље све у реду</a:t>
            </a:r>
            <a:endParaRPr lang="sr-Latn-CS" sz="200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Стандардни формати за датум и време</a:t>
            </a:r>
            <a:r>
              <a:rPr lang="sr-Latn-CS" sz="3600" smtClean="0"/>
              <a:t> </a:t>
            </a:r>
          </a:p>
        </p:txBody>
      </p:sp>
      <p:graphicFrame>
        <p:nvGraphicFramePr>
          <p:cNvPr id="29701" name="Object 3"/>
          <p:cNvGraphicFramePr>
            <a:graphicFrameLocks noChangeAspect="1"/>
          </p:cNvGraphicFramePr>
          <p:nvPr>
            <p:ph idx="1"/>
          </p:nvPr>
        </p:nvGraphicFramePr>
        <p:xfrm>
          <a:off x="709613" y="1408113"/>
          <a:ext cx="7710487" cy="4922837"/>
        </p:xfrm>
        <a:graphic>
          <a:graphicData uri="http://schemas.openxmlformats.org/presentationml/2006/ole">
            <p:oleObj spid="_x0000_s304130" name="Document" r:id="rId4" imgW="5909347" imgH="3953714" progId="Word.Document.8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Уношење </a:t>
            </a:r>
            <a:r>
              <a:rPr lang="en-GB" i="1" smtClean="0"/>
              <a:t>бројчаних података</a:t>
            </a:r>
            <a:r>
              <a:rPr lang="sr-Latn-CS" smtClean="0"/>
              <a:t> </a:t>
            </a:r>
          </a:p>
        </p:txBody>
      </p:sp>
      <p:pic>
        <p:nvPicPr>
          <p:cNvPr id="3072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6213" y="2374900"/>
            <a:ext cx="2338387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2425" y="1979613"/>
            <a:ext cx="2820988" cy="332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Форматирање </a:t>
            </a:r>
            <a:r>
              <a:rPr lang="en-GB" i="1" smtClean="0"/>
              <a:t>података</a:t>
            </a:r>
            <a:r>
              <a:rPr lang="sr-Latn-CS" smtClean="0"/>
              <a:t> </a:t>
            </a:r>
          </a:p>
        </p:txBody>
      </p:sp>
      <p:pic>
        <p:nvPicPr>
          <p:cNvPr id="3174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3975" y="1624013"/>
            <a:ext cx="2497138" cy="466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7713" y="1733550"/>
            <a:ext cx="3046412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mtClean="0"/>
              <a:t>Увод</a:t>
            </a:r>
            <a:endParaRPr lang="sr-Latn-CS" smtClean="0"/>
          </a:p>
        </p:txBody>
      </p:sp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400" i="1" smtClean="0"/>
              <a:t>Spreadsheet</a:t>
            </a:r>
            <a:r>
              <a:rPr lang="en-GB" sz="2400" smtClean="0"/>
              <a:t> програми, или како то обично преводимо програми за унакрсна израчунавања, су идеја која је у многоме помогла да персонални рачунари стекну своје место на тржишту и постигну успех који данас имају</a:t>
            </a:r>
            <a:endParaRPr lang="sr-Latn-CS" sz="2400" smtClean="0"/>
          </a:p>
          <a:p>
            <a:pPr eaLnBrk="1" hangingPunct="1"/>
            <a:r>
              <a:rPr lang="en-GB" sz="2400" smtClean="0"/>
              <a:t>Тренутно је </a:t>
            </a:r>
            <a:r>
              <a:rPr lang="en-GB" sz="2400" i="1" smtClean="0"/>
              <a:t>Excel</a:t>
            </a:r>
            <a:r>
              <a:rPr lang="en-GB" sz="2400" smtClean="0"/>
              <a:t> најпродаванији програм своје врсте на свету, а у оштрој конкуренцији кроз коју се пробијао то сигурно није случајно</a:t>
            </a:r>
            <a:endParaRPr lang="sr-Latn-CS" sz="2400" smtClean="0"/>
          </a:p>
          <a:p>
            <a:pPr eaLnBrk="1" hangingPunct="1"/>
            <a:r>
              <a:rPr lang="en-GB" sz="2400" smtClean="0"/>
              <a:t>Временом су се искристалисале праве потребе, а сталним контактом </a:t>
            </a:r>
            <a:r>
              <a:rPr lang="en-GB" sz="2400" i="1" smtClean="0"/>
              <a:t>Microsoft</a:t>
            </a:r>
            <a:r>
              <a:rPr lang="en-GB" sz="2400" smtClean="0"/>
              <a:t>-а са корисницима и уважавајући њихова запажања додаване су нове опције и побољшаване старе</a:t>
            </a:r>
            <a:endParaRPr lang="sr-Latn-CS" sz="240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Форматирање коришћењем децималног формата</a:t>
            </a:r>
            <a:r>
              <a:rPr lang="sr-Latn-CS" sz="3600" smtClean="0"/>
              <a:t> </a:t>
            </a:r>
          </a:p>
        </p:txBody>
      </p:sp>
      <p:pic>
        <p:nvPicPr>
          <p:cNvPr id="3277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00" y="1404938"/>
            <a:ext cx="4448175" cy="38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7125" y="1417638"/>
            <a:ext cx="3255963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32463" y="4227513"/>
            <a:ext cx="11938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Коришћење опције </a:t>
            </a:r>
            <a:r>
              <a:rPr lang="sr-Latn-CS" sz="3600" i="1" smtClean="0"/>
              <a:t>Center</a:t>
            </a:r>
            <a:r>
              <a:rPr lang="sr-Cyrl-CS" sz="3600" i="1" smtClean="0"/>
              <a:t> за поравнање</a:t>
            </a:r>
            <a:r>
              <a:rPr lang="sr-Latn-CS" sz="3600" smtClean="0"/>
              <a:t> </a:t>
            </a:r>
          </a:p>
        </p:txBody>
      </p:sp>
      <p:pic>
        <p:nvPicPr>
          <p:cNvPr id="3379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" y="1597025"/>
            <a:ext cx="3392488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1788" y="1828800"/>
            <a:ext cx="3883025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6288" y="3957638"/>
            <a:ext cx="1128712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Линија са алаткама за форматирање података</a:t>
            </a:r>
            <a:r>
              <a:rPr lang="sr-Latn-CS" sz="3600" smtClean="0"/>
              <a:t> </a:t>
            </a:r>
          </a:p>
        </p:txBody>
      </p:sp>
      <p:pic>
        <p:nvPicPr>
          <p:cNvPr id="348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63" y="2484438"/>
            <a:ext cx="8982075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</a:t>
            </a:r>
            <a:r>
              <a:rPr lang="en-GB" i="1" smtClean="0"/>
              <a:t>оришћење опције Auto Fill</a:t>
            </a:r>
            <a:endParaRPr lang="sr-Latn-CS" i="1" smtClean="0"/>
          </a:p>
        </p:txBody>
      </p:sp>
      <p:pic>
        <p:nvPicPr>
          <p:cNvPr id="35845" name="Picture 8"/>
          <p:cNvPicPr>
            <a:picLocks noChangeAspect="1" noChangeArrowheads="1"/>
          </p:cNvPicPr>
          <p:nvPr/>
        </p:nvPicPr>
        <p:blipFill>
          <a:blip r:embed="rId3" cstate="print"/>
          <a:srcRect r="9985"/>
          <a:stretch>
            <a:fillRect/>
          </a:stretch>
        </p:blipFill>
        <p:spPr bwMode="auto">
          <a:xfrm>
            <a:off x="139701" y="1693332"/>
            <a:ext cx="3170766" cy="3534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4" cstate="print"/>
          <a:srcRect l="73503" t="13971" r="12031" b="37990"/>
          <a:stretch>
            <a:fillRect/>
          </a:stretch>
        </p:blipFill>
        <p:spPr bwMode="auto">
          <a:xfrm>
            <a:off x="3454822" y="1579659"/>
            <a:ext cx="2700444" cy="420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5" cstate="print"/>
          <a:srcRect l="73503" t="5147" r="8159" b="49020"/>
          <a:stretch>
            <a:fillRect/>
          </a:stretch>
        </p:blipFill>
        <p:spPr bwMode="auto">
          <a:xfrm>
            <a:off x="6262416" y="1681660"/>
            <a:ext cx="2779984" cy="400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Custom Lists у прозору Options</a:t>
            </a:r>
            <a:r>
              <a:rPr lang="sr-Latn-CS" sz="3600" smtClean="0"/>
              <a:t> </a:t>
            </a: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r="77284" b="56127"/>
          <a:stretch>
            <a:fillRect/>
          </a:stretch>
        </p:blipFill>
        <p:spPr bwMode="auto">
          <a:xfrm>
            <a:off x="334953" y="1874520"/>
            <a:ext cx="2022493" cy="219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27961" t="15931" r="27774" b="19608"/>
          <a:stretch>
            <a:fillRect/>
          </a:stretch>
        </p:blipFill>
        <p:spPr bwMode="auto">
          <a:xfrm>
            <a:off x="2606112" y="1397294"/>
            <a:ext cx="6080687" cy="486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Custom Lists у прозору Options</a:t>
            </a:r>
            <a:r>
              <a:rPr lang="sr-Latn-CS" sz="3600" smtClean="0"/>
              <a:t> </a:t>
            </a:r>
          </a:p>
        </p:txBody>
      </p:sp>
      <p:pic>
        <p:nvPicPr>
          <p:cNvPr id="3686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6850" y="1466850"/>
            <a:ext cx="6272213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Аутоматске листе</a:t>
            </a:r>
          </a:p>
        </p:txBody>
      </p:sp>
      <p:graphicFrame>
        <p:nvGraphicFramePr>
          <p:cNvPr id="37893" name="Object 4"/>
          <p:cNvGraphicFramePr>
            <a:graphicFrameLocks noChangeAspect="1"/>
          </p:cNvGraphicFramePr>
          <p:nvPr>
            <p:ph idx="1"/>
          </p:nvPr>
        </p:nvGraphicFramePr>
        <p:xfrm>
          <a:off x="1531938" y="1417638"/>
          <a:ext cx="5713412" cy="5013325"/>
        </p:xfrm>
        <a:graphic>
          <a:graphicData uri="http://schemas.openxmlformats.org/presentationml/2006/ole">
            <p:oleObj spid="_x0000_s305154" name="Document" r:id="rId4" imgW="5909347" imgH="5184862" progId="Word.Document.8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прозора за креирање серије</a:t>
            </a:r>
            <a:r>
              <a:rPr lang="sr-Latn-CS" sz="3600" smtClean="0"/>
              <a:t> </a:t>
            </a:r>
          </a:p>
        </p:txBody>
      </p:sp>
      <p:pic>
        <p:nvPicPr>
          <p:cNvPr id="3891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363663"/>
            <a:ext cx="5976938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Auto Complete</a:t>
            </a:r>
            <a:r>
              <a:rPr lang="en-GB" smtClean="0"/>
              <a:t> логика</a:t>
            </a:r>
            <a:endParaRPr lang="sr-Latn-CS" smtClean="0"/>
          </a:p>
        </p:txBody>
      </p:sp>
      <p:sp>
        <p:nvSpPr>
          <p:cNvPr id="3994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en-GB" sz="2800" b="1" i="1" smtClean="0"/>
              <a:t>Auto Complete</a:t>
            </a:r>
            <a:r>
              <a:rPr lang="en-GB" sz="2800" smtClean="0"/>
              <a:t> логика прати шта сте уносили у претходним ћелијама и прави базу различитих ставки</a:t>
            </a:r>
            <a:endParaRPr lang="sr-Cyrl-CS" sz="2800" smtClean="0"/>
          </a:p>
          <a:p>
            <a:pPr eaLnBrk="1" hangingPunct="1">
              <a:lnSpc>
                <a:spcPct val="95000"/>
              </a:lnSpc>
            </a:pPr>
            <a:r>
              <a:rPr lang="en-GB" sz="2800" smtClean="0"/>
              <a:t>Када у празну ћелију почнете да куцате нешто, према тим првим карактерима ће се из базе вадити одговарајући садржај који ће бити приказан означено поред онога што сте откуцали</a:t>
            </a:r>
            <a:endParaRPr lang="sr-Cyrl-CS" sz="2800" smtClean="0"/>
          </a:p>
          <a:p>
            <a:pPr lvl="1" eaLnBrk="1" hangingPunct="1">
              <a:lnSpc>
                <a:spcPct val="95000"/>
              </a:lnSpc>
            </a:pPr>
            <a:r>
              <a:rPr lang="en-GB" sz="2400" smtClean="0"/>
              <a:t>може </a:t>
            </a:r>
            <a:r>
              <a:rPr lang="sr-Cyrl-CS" sz="2400" smtClean="0"/>
              <a:t>се </a:t>
            </a:r>
            <a:r>
              <a:rPr lang="en-GB" sz="2400" smtClean="0"/>
              <a:t>и обрисати једним притиском на </a:t>
            </a:r>
            <a:r>
              <a:rPr lang="en-GB" sz="2400" b="1" i="1" smtClean="0"/>
              <a:t>Del</a:t>
            </a:r>
            <a:endParaRPr lang="sr-Cyrl-CS" sz="2400" b="1" i="1" smtClean="0"/>
          </a:p>
          <a:p>
            <a:pPr lvl="1" eaLnBrk="1" hangingPunct="1">
              <a:lnSpc>
                <a:spcPct val="95000"/>
              </a:lnSpc>
            </a:pPr>
            <a:r>
              <a:rPr lang="sr-Cyrl-CS" sz="2400" smtClean="0"/>
              <a:t>ак</a:t>
            </a:r>
            <a:r>
              <a:rPr lang="en-GB" sz="2400" smtClean="0"/>
              <a:t>о је избор добар, само притиснете </a:t>
            </a:r>
            <a:r>
              <a:rPr lang="en-GB" sz="2400" b="1" i="1" smtClean="0"/>
              <a:t>Enter</a:t>
            </a:r>
            <a:r>
              <a:rPr lang="en-GB" sz="2400" smtClean="0"/>
              <a:t> и идете даље, а ако не - куцате даље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Измене података</a:t>
            </a:r>
            <a:endParaRPr lang="sr-Latn-CS" smtClean="0"/>
          </a:p>
        </p:txBody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en-GB" sz="2800" smtClean="0"/>
              <a:t>Да бисте заменили садржај новим, једноставно означите ћелију дуплим кликом на њу (или једним, па притиском на F2) и</a:t>
            </a:r>
            <a:endParaRPr lang="sr-Cyrl-CS" sz="2800" smtClean="0"/>
          </a:p>
          <a:p>
            <a:pPr lvl="1" eaLnBrk="1" hangingPunct="1">
              <a:lnSpc>
                <a:spcPct val="95000"/>
              </a:lnSpc>
            </a:pPr>
            <a:r>
              <a:rPr lang="en-GB" sz="2400" smtClean="0"/>
              <a:t>почните да куцате или мењате садржај на начин на који сте навикли у било ком текст едитору за </a:t>
            </a:r>
            <a:r>
              <a:rPr lang="en-GB" sz="2400" i="1" smtClean="0"/>
              <a:t>Windows</a:t>
            </a:r>
            <a:endParaRPr lang="sr-Cyrl-CS" sz="2400" i="1" smtClean="0"/>
          </a:p>
          <a:p>
            <a:pPr eaLnBrk="1" hangingPunct="1">
              <a:lnSpc>
                <a:spcPct val="95000"/>
              </a:lnSpc>
            </a:pPr>
            <a:r>
              <a:rPr lang="en-GB" sz="2800" smtClean="0"/>
              <a:t>Када завршите, притисните </a:t>
            </a:r>
            <a:r>
              <a:rPr lang="en-GB" sz="2800" b="1" i="1" smtClean="0"/>
              <a:t>Enter</a:t>
            </a:r>
            <a:r>
              <a:rPr lang="en-GB" sz="2800" smtClean="0"/>
              <a:t> (прихватање) или </a:t>
            </a:r>
            <a:r>
              <a:rPr lang="en-GB" sz="2800" b="1" i="1" smtClean="0"/>
              <a:t>Esc</a:t>
            </a:r>
            <a:r>
              <a:rPr lang="en-GB" sz="2800" smtClean="0"/>
              <a:t> (одустајање од измена)</a:t>
            </a:r>
            <a:endParaRPr lang="sr-Cyrl-CS" sz="2800" smtClean="0"/>
          </a:p>
          <a:p>
            <a:pPr eaLnBrk="1" hangingPunct="1">
              <a:lnSpc>
                <a:spcPct val="95000"/>
              </a:lnSpc>
            </a:pPr>
            <a:r>
              <a:rPr lang="en-GB" sz="2800" i="1" smtClean="0"/>
              <a:t>Excel</a:t>
            </a:r>
            <a:r>
              <a:rPr lang="en-GB" sz="2800" smtClean="0"/>
              <a:t> пружа и могућност провере исправности куцања (</a:t>
            </a:r>
            <a:r>
              <a:rPr lang="en-GB" sz="2800" b="1" i="1" smtClean="0"/>
              <a:t>spell checking</a:t>
            </a:r>
            <a:r>
              <a:rPr lang="en-GB" sz="2800" smtClean="0"/>
              <a:t>)</a:t>
            </a:r>
            <a:endParaRPr lang="sr-Cyrl-CS" sz="280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основног прозора</a:t>
            </a:r>
            <a:r>
              <a:rPr lang="en-US" sz="3600" i="1" smtClean="0"/>
              <a:t> Excel-а</a:t>
            </a:r>
            <a:endParaRPr lang="sr-Latn-CS" sz="3600" i="1" smtClean="0"/>
          </a:p>
        </p:txBody>
      </p:sp>
      <p:pic>
        <p:nvPicPr>
          <p:cNvPr id="16389" name="Picture 8" descr="ЕЏ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438275"/>
            <a:ext cx="8069263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Област која обухвата </a:t>
            </a:r>
            <a:r>
              <a:rPr lang="en-GB" sz="3600" smtClean="0"/>
              <a:t>B4:D7 </a:t>
            </a:r>
            <a:r>
              <a:rPr lang="en-GB" sz="3600" i="1" smtClean="0"/>
              <a:t>и коју смо назвали ''porez''</a:t>
            </a:r>
            <a:endParaRPr lang="sr-Latn-CS" sz="3600" i="1" smtClean="0"/>
          </a:p>
        </p:txBody>
      </p:sp>
      <p:sp>
        <p:nvSpPr>
          <p:cNvPr id="41989" name="Rectangle 6"/>
          <p:cNvSpPr>
            <a:spLocks noChangeArrowheads="1"/>
          </p:cNvSpPr>
          <p:nvPr/>
        </p:nvSpPr>
        <p:spPr bwMode="auto">
          <a:xfrm>
            <a:off x="7748588" y="5295900"/>
            <a:ext cx="10017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i="1"/>
              <a:t>B4:D7</a:t>
            </a:r>
            <a:r>
              <a:rPr lang="sr-Latn-CS"/>
              <a:t> </a:t>
            </a:r>
          </a:p>
        </p:txBody>
      </p:sp>
      <p:pic>
        <p:nvPicPr>
          <p:cNvPr id="4199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7913" y="1477963"/>
            <a:ext cx="48736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2800" i="1" smtClean="0"/>
              <a:t>Означавање имена области са</a:t>
            </a:r>
            <a:r>
              <a:rPr lang="en-GB" sz="2800" i="1" smtClean="0"/>
              <a:t> ''porez'' коришћењем опције Formulas/Define Name</a:t>
            </a:r>
            <a:endParaRPr lang="sr-Latn-CS" sz="2800" smtClean="0"/>
          </a:p>
        </p:txBody>
      </p:sp>
      <p:pic>
        <p:nvPicPr>
          <p:cNvPr id="4301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2867" y="3348131"/>
            <a:ext cx="6719358" cy="288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4" cstate="print"/>
          <a:srcRect l="13073" t="1721" r="62111" b="75653"/>
          <a:stretch>
            <a:fillRect/>
          </a:stretch>
        </p:blipFill>
        <p:spPr bwMode="auto">
          <a:xfrm>
            <a:off x="431384" y="1387294"/>
            <a:ext cx="4360749" cy="23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прозора за уметање ћелија</a:t>
            </a:r>
            <a:r>
              <a:rPr lang="sr-Latn-CS" sz="3600" smtClean="0"/>
              <a:t> </a:t>
            </a:r>
          </a:p>
        </p:txBody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Cyrl-RS" sz="1800" smtClean="0"/>
              <a:t>У менију </a:t>
            </a:r>
            <a:r>
              <a:rPr lang="en-US" sz="1800" b="1" i="1" smtClean="0"/>
              <a:t>Home</a:t>
            </a:r>
            <a:r>
              <a:rPr lang="en-GB" sz="1800" smtClean="0"/>
              <a:t> бирате </a:t>
            </a:r>
            <a:r>
              <a:rPr lang="en-GB" sz="1800" b="1" i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</a:t>
            </a:r>
            <a:r>
              <a:rPr lang="en-GB" sz="18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en-GB" sz="1800" b="1" i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</a:t>
            </a:r>
            <a:r>
              <a:rPr lang="en-GB" sz="18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800" b="1" i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Cells</a:t>
            </a:r>
            <a:endParaRPr lang="sr-Cyrl-CS" sz="1800" b="1" i="1" smtClean="0"/>
          </a:p>
          <a:p>
            <a:pPr eaLnBrk="1" hangingPunct="1"/>
            <a:r>
              <a:rPr lang="en-GB" sz="1800" smtClean="0"/>
              <a:t>У дијалог који се појави уносите на коју страну померате већ постојеће ћелије - удесно (</a:t>
            </a:r>
            <a:r>
              <a:rPr lang="en-GB" sz="1800" b="1" i="1" smtClean="0"/>
              <a:t>Shift Cells Right</a:t>
            </a:r>
            <a:r>
              <a:rPr lang="en-GB" sz="1800" smtClean="0"/>
              <a:t>) или надоле (</a:t>
            </a:r>
            <a:r>
              <a:rPr lang="en-GB" sz="1800" b="1" i="1" smtClean="0"/>
              <a:t>Shift Cells Down</a:t>
            </a:r>
            <a:r>
              <a:rPr lang="en-GB" sz="1800" smtClean="0"/>
              <a:t>)</a:t>
            </a:r>
            <a:endParaRPr lang="sr-Cyrl-CS" sz="1800" smtClean="0"/>
          </a:p>
          <a:p>
            <a:pPr eaLnBrk="1" hangingPunct="1"/>
            <a:r>
              <a:rPr lang="en-GB" sz="1800" smtClean="0"/>
              <a:t>Из овог дијалога се види да се на исти начин могу убацивати и цели редови (</a:t>
            </a:r>
            <a:r>
              <a:rPr lang="en-GB" sz="1800" b="1" i="1" smtClean="0"/>
              <a:t>Entire Row</a:t>
            </a:r>
            <a:r>
              <a:rPr lang="en-GB" sz="1800" smtClean="0"/>
              <a:t>) и колоне (</a:t>
            </a:r>
            <a:r>
              <a:rPr lang="en-GB" sz="1800" b="1" i="1" smtClean="0"/>
              <a:t>Entire Column</a:t>
            </a:r>
            <a:r>
              <a:rPr lang="en-GB" sz="1800" smtClean="0"/>
              <a:t>)</a:t>
            </a:r>
            <a:endParaRPr lang="sr-Cyrl-CS" sz="1800" smtClean="0"/>
          </a:p>
          <a:p>
            <a:pPr eaLnBrk="1" hangingPunct="1"/>
            <a:r>
              <a:rPr lang="en-GB" sz="1800" smtClean="0"/>
              <a:t>Бржи начин уношења ћелија је да се држећи тастер </a:t>
            </a:r>
            <a:r>
              <a:rPr lang="en-GB" sz="1800" b="1" i="1" smtClean="0"/>
              <a:t>Shift</a:t>
            </a:r>
            <a:r>
              <a:rPr lang="en-GB" sz="1800" smtClean="0"/>
              <a:t> </a:t>
            </a:r>
            <a:r>
              <a:rPr lang="sr-Latn-RS" sz="1800" smtClean="0"/>
              <a:t> </a:t>
            </a:r>
            <a:r>
              <a:rPr lang="en-GB" sz="1800" smtClean="0"/>
              <a:t>вуче ручица за попуњавање (квадратић у доњем десном углу ћелије) </a:t>
            </a:r>
            <a:endParaRPr lang="sr-Latn-CS" sz="1800" smtClean="0"/>
          </a:p>
        </p:txBody>
      </p:sp>
      <p:pic>
        <p:nvPicPr>
          <p:cNvPr id="4403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2729" y="3739622"/>
            <a:ext cx="2538412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74055" t="4921" r="15766" b="79330"/>
          <a:stretch>
            <a:fillRect/>
          </a:stretch>
        </p:blipFill>
        <p:spPr bwMode="auto">
          <a:xfrm>
            <a:off x="1276357" y="3750805"/>
            <a:ext cx="3100910" cy="2539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Брисање ћелија</a:t>
            </a:r>
            <a:r>
              <a:rPr lang="sr-Latn-CS" smtClean="0"/>
              <a:t> </a:t>
            </a:r>
          </a:p>
        </p:txBody>
      </p:sp>
      <p:pic>
        <p:nvPicPr>
          <p:cNvPr id="45061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6736" y="2015067"/>
            <a:ext cx="3478194" cy="420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68522" y="2015066"/>
            <a:ext cx="2444623" cy="3035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5" cstate="print"/>
          <a:srcRect l="76539" t="4183" r="13537" b="79330"/>
          <a:stretch>
            <a:fillRect/>
          </a:stretch>
        </p:blipFill>
        <p:spPr bwMode="auto">
          <a:xfrm>
            <a:off x="198399" y="1938866"/>
            <a:ext cx="2129934" cy="192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Рад са формулама</a:t>
            </a:r>
            <a:endParaRPr lang="sr-Latn-CS" sz="3600" smtClean="0"/>
          </a:p>
        </p:txBody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en-GB" sz="2400" smtClean="0"/>
              <a:t>Формуле могу да садрже операторе, референце на ћелије, константе, итд</a:t>
            </a:r>
            <a:endParaRPr lang="sr-Cyrl-CS" sz="2400" smtClean="0"/>
          </a:p>
          <a:p>
            <a:pPr eaLnBrk="1" hangingPunct="1">
              <a:lnSpc>
                <a:spcPct val="95000"/>
              </a:lnSpc>
            </a:pPr>
            <a:r>
              <a:rPr lang="en-GB" sz="2400" smtClean="0"/>
              <a:t>Свака формула </a:t>
            </a:r>
            <a:r>
              <a:rPr lang="en-GB" sz="2400" i="1" smtClean="0"/>
              <a:t>мора</a:t>
            </a:r>
            <a:r>
              <a:rPr lang="en-GB" sz="2400" smtClean="0"/>
              <a:t> почети знаком једнакости да би је </a:t>
            </a:r>
            <a:r>
              <a:rPr lang="en-GB" sz="2400" i="1" smtClean="0"/>
              <a:t>Excel</a:t>
            </a:r>
            <a:r>
              <a:rPr lang="en-GB" sz="2400" smtClean="0"/>
              <a:t> правилно протумачио</a:t>
            </a:r>
            <a:endParaRPr lang="sr-Cyrl-CS" sz="2400" smtClean="0"/>
          </a:p>
          <a:p>
            <a:pPr eaLnBrk="1" hangingPunct="1">
              <a:lnSpc>
                <a:spcPct val="95000"/>
              </a:lnSpc>
            </a:pPr>
            <a:r>
              <a:rPr lang="en-GB" sz="2400" smtClean="0"/>
              <a:t>Математички оператори које </a:t>
            </a:r>
            <a:r>
              <a:rPr lang="en-GB" sz="2400" i="1" smtClean="0"/>
              <a:t>Excel</a:t>
            </a:r>
            <a:r>
              <a:rPr lang="en-GB" sz="2400" smtClean="0"/>
              <a:t> препознаје су</a:t>
            </a:r>
            <a:endParaRPr lang="sr-Cyrl-CS" sz="2400" smtClean="0"/>
          </a:p>
          <a:p>
            <a:pPr lvl="1" eaLnBrk="1" hangingPunct="1">
              <a:lnSpc>
                <a:spcPct val="95000"/>
              </a:lnSpc>
            </a:pPr>
            <a:r>
              <a:rPr lang="en-GB" sz="2000" smtClean="0"/>
              <a:t>степеновање (^), сабирање (+), одузимање (-), множење (*) и дељење (/)</a:t>
            </a:r>
            <a:endParaRPr lang="sr-Cyrl-CS" sz="2000" smtClean="0"/>
          </a:p>
          <a:p>
            <a:pPr eaLnBrk="1" hangingPunct="1">
              <a:lnSpc>
                <a:spcPct val="95000"/>
              </a:lnSpc>
            </a:pPr>
            <a:r>
              <a:rPr lang="en-GB" sz="2400" smtClean="0"/>
              <a:t>Операције се у оквиру формуле изводе природним редоследом - слева надесно</a:t>
            </a:r>
            <a:endParaRPr lang="sr-Cyrl-CS" sz="2400" smtClean="0"/>
          </a:p>
          <a:p>
            <a:pPr eaLnBrk="1" hangingPunct="1">
              <a:lnSpc>
                <a:spcPct val="95000"/>
              </a:lnSpc>
            </a:pPr>
            <a:r>
              <a:rPr lang="en-GB" sz="2400" smtClean="0"/>
              <a:t>"Најстарија" операција је степеновање, следећа категорија су множење и дељење, а у последњу спадају сабирање и одузимање</a:t>
            </a:r>
            <a:endParaRPr lang="sr-Latn-CS" sz="240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Рад са формулама</a:t>
            </a:r>
            <a:r>
              <a:rPr lang="sr-Cyrl-CS" sz="3600" smtClean="0"/>
              <a:t> - </a:t>
            </a:r>
            <a:r>
              <a:rPr lang="en-GB" sz="3600" smtClean="0"/>
              <a:t>Сабирање три броја коришћењем формуле</a:t>
            </a:r>
            <a:r>
              <a:rPr lang="sr-Latn-CS" sz="3600" smtClean="0"/>
              <a:t> </a:t>
            </a:r>
          </a:p>
        </p:txBody>
      </p:sp>
      <p:pic>
        <p:nvPicPr>
          <p:cNvPr id="4710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988" y="1530350"/>
            <a:ext cx="6594475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</a:t>
            </a:r>
            <a:r>
              <a:rPr lang="en-US" sz="3600" i="1" smtClean="0"/>
              <a:t>картице </a:t>
            </a:r>
            <a:r>
              <a:rPr lang="en-GB" sz="3600" i="1" smtClean="0"/>
              <a:t>View</a:t>
            </a:r>
            <a:r>
              <a:rPr lang="en-US" sz="3600" i="1" smtClean="0"/>
              <a:t> и прозора Formulas</a:t>
            </a:r>
            <a:endParaRPr lang="sr-Latn-CS" sz="3600" smtClean="0"/>
          </a:p>
        </p:txBody>
      </p:sp>
      <p:pic>
        <p:nvPicPr>
          <p:cNvPr id="481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38" y="1423988"/>
            <a:ext cx="6078537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17962" t="1966" r="73488" b="71242"/>
          <a:stretch>
            <a:fillRect/>
          </a:stretch>
        </p:blipFill>
        <p:spPr bwMode="auto">
          <a:xfrm>
            <a:off x="521142" y="1434768"/>
            <a:ext cx="1993457" cy="3094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Копирање и пребацивање формула</a:t>
            </a:r>
            <a:r>
              <a:rPr lang="sr-Latn-CS" sz="3600" smtClean="0"/>
              <a:t> </a:t>
            </a:r>
          </a:p>
        </p:txBody>
      </p:sp>
      <p:pic>
        <p:nvPicPr>
          <p:cNvPr id="4915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150" y="1514475"/>
            <a:ext cx="4786313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9838" y="1531938"/>
            <a:ext cx="4051300" cy="431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smtClean="0"/>
              <a:t>Копирање и пребацивање формула</a:t>
            </a:r>
            <a:r>
              <a:rPr lang="sr-Latn-CS" smtClean="0"/>
              <a:t>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 sz="2200" smtClean="0"/>
              <a:t>На пример, ако у некој табели имате податке који су распоређени по редовима, и на крају првог креирате формулу </a:t>
            </a:r>
            <a:r>
              <a:rPr lang="en-GB" sz="2200" smtClean="0"/>
              <a:t>A</a:t>
            </a:r>
            <a:r>
              <a:rPr lang="sr-Cyrl-CS" sz="2200" smtClean="0"/>
              <a:t>1+</a:t>
            </a:r>
            <a:r>
              <a:rPr lang="en-GB" sz="2200" smtClean="0"/>
              <a:t>C</a:t>
            </a:r>
            <a:r>
              <a:rPr lang="sr-Cyrl-CS" sz="2200" smtClean="0"/>
              <a:t>1*</a:t>
            </a:r>
            <a:r>
              <a:rPr lang="en-GB" sz="2200" smtClean="0"/>
              <a:t>D</a:t>
            </a:r>
            <a:r>
              <a:rPr lang="sr-Cyrl-CS" sz="2200" smtClean="0"/>
              <a:t>1 по операцији аутоматског попуњавања надоле ћелије са формулом оне ће садржавати формуле</a:t>
            </a:r>
          </a:p>
          <a:p>
            <a:pPr lvl="1"/>
            <a:r>
              <a:rPr lang="en-GB" sz="1800" smtClean="0"/>
              <a:t>A</a:t>
            </a:r>
            <a:r>
              <a:rPr lang="sr-Cyrl-CS" sz="1800" smtClean="0"/>
              <a:t>2+</a:t>
            </a:r>
            <a:r>
              <a:rPr lang="en-GB" sz="1800" smtClean="0"/>
              <a:t>C</a:t>
            </a:r>
            <a:r>
              <a:rPr lang="sr-Cyrl-CS" sz="1800" smtClean="0"/>
              <a:t>2*</a:t>
            </a:r>
            <a:r>
              <a:rPr lang="en-GB" sz="1800" smtClean="0"/>
              <a:t>D</a:t>
            </a:r>
            <a:r>
              <a:rPr lang="sr-Cyrl-CS" sz="1800" smtClean="0"/>
              <a:t>2, </a:t>
            </a:r>
          </a:p>
          <a:p>
            <a:pPr lvl="1"/>
            <a:r>
              <a:rPr lang="en-GB" sz="1800" smtClean="0"/>
              <a:t>A</a:t>
            </a:r>
            <a:r>
              <a:rPr lang="sr-Cyrl-CS" sz="1800" smtClean="0"/>
              <a:t>3+</a:t>
            </a:r>
            <a:r>
              <a:rPr lang="en-GB" sz="1800" smtClean="0"/>
              <a:t>C</a:t>
            </a:r>
            <a:r>
              <a:rPr lang="sr-Cyrl-CS" sz="1800" smtClean="0"/>
              <a:t>3*</a:t>
            </a:r>
            <a:r>
              <a:rPr lang="en-GB" sz="1800" smtClean="0"/>
              <a:t>D</a:t>
            </a:r>
            <a:r>
              <a:rPr lang="sr-Cyrl-CS" sz="1800" smtClean="0"/>
              <a:t>3, </a:t>
            </a:r>
          </a:p>
          <a:p>
            <a:pPr lvl="1"/>
            <a:r>
              <a:rPr lang="sr-Cyrl-CS" sz="1800" smtClean="0"/>
              <a:t>...</a:t>
            </a:r>
            <a:endParaRPr lang="en-US" sz="1800" smtClean="0"/>
          </a:p>
          <a:p>
            <a:r>
              <a:rPr lang="en-GB" sz="2200" smtClean="0"/>
              <a:t>Да би референца ћелије постала апсолутна, морате додати знак за долар (</a:t>
            </a:r>
            <a:r>
              <a:rPr lang="en-GB" sz="2200" b="1" i="1" smtClean="0"/>
              <a:t>$</a:t>
            </a:r>
            <a:r>
              <a:rPr lang="en-GB" sz="2200" smtClean="0"/>
              <a:t>) испред слова колоне или броја реда који чине адресу</a:t>
            </a:r>
            <a:r>
              <a:rPr lang="sr-Cyrl-RS" sz="2200" smtClean="0"/>
              <a:t>, </a:t>
            </a:r>
            <a:r>
              <a:rPr lang="en-GB" sz="2200" smtClean="0"/>
              <a:t>$А2/2</a:t>
            </a:r>
            <a:endParaRPr lang="sr-Cyrl-RS" sz="2200" smtClean="0"/>
          </a:p>
          <a:p>
            <a:pPr lvl="1"/>
            <a:r>
              <a:rPr lang="sr-Cyrl-RS" sz="2200" smtClean="0"/>
              <a:t>а</a:t>
            </a:r>
            <a:r>
              <a:rPr lang="en-GB" sz="2200" smtClean="0"/>
              <a:t>ко сте ову формулу имали у ћелији C2 и прекопирали је у ћелију D10, резултат би била формула $А10/2</a:t>
            </a:r>
            <a:endParaRPr lang="en-US" sz="220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Аутоматско попуњавање коришћењем формула</a:t>
            </a:r>
            <a:r>
              <a:rPr lang="sr-Latn-CS" sz="3600" smtClean="0"/>
              <a:t> </a:t>
            </a:r>
          </a:p>
        </p:txBody>
      </p:sp>
      <p:pic>
        <p:nvPicPr>
          <p:cNvPr id="5018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3325" y="1558925"/>
            <a:ext cx="6543675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са садржајем у Help прозору</a:t>
            </a:r>
            <a:endParaRPr lang="sr-Latn-CS" sz="3600" smtClean="0"/>
          </a:p>
        </p:txBody>
      </p:sp>
      <p:pic>
        <p:nvPicPr>
          <p:cNvPr id="1741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1163" y="1371600"/>
            <a:ext cx="3705225" cy="500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картице Calculations Options</a:t>
            </a:r>
            <a:r>
              <a:rPr lang="sr-Latn-CS" sz="3600" smtClean="0"/>
              <a:t> </a:t>
            </a:r>
          </a:p>
        </p:txBody>
      </p:sp>
      <p:pic>
        <p:nvPicPr>
          <p:cNvPr id="5120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4388" y="1633538"/>
            <a:ext cx="5310187" cy="450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Сабирање бројева коришћењем уграђене функције SUM</a:t>
            </a:r>
            <a:endParaRPr lang="sr-Latn-CS" sz="3600" smtClean="0"/>
          </a:p>
        </p:txBody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01775"/>
            <a:ext cx="8291513" cy="4729163"/>
          </a:xfrm>
        </p:spPr>
        <p:txBody>
          <a:bodyPr/>
          <a:lstStyle/>
          <a:p>
            <a:pPr eaLnBrk="1" hangingPunct="1"/>
            <a:r>
              <a:rPr lang="en-GB" sz="2400" smtClean="0"/>
              <a:t>Функције могу користити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обичне референце на ћелије (D1), </a:t>
            </a:r>
            <a:endParaRPr lang="sr-Cyrl-CS" sz="2000" smtClean="0"/>
          </a:p>
          <a:p>
            <a:pPr lvl="1" eaLnBrk="1" hangingPunct="1"/>
            <a:r>
              <a:rPr lang="en-GB" sz="2000" smtClean="0"/>
              <a:t>области (А2:C5), </a:t>
            </a:r>
            <a:endParaRPr lang="sr-Cyrl-CS" sz="2000" smtClean="0"/>
          </a:p>
          <a:p>
            <a:pPr lvl="1" eaLnBrk="1" hangingPunct="1"/>
            <a:r>
              <a:rPr lang="en-GB" sz="2000" smtClean="0"/>
              <a:t>имена области (порез) или</a:t>
            </a:r>
            <a:r>
              <a:rPr lang="sr-Cyrl-CS" sz="2000" smtClean="0"/>
              <a:t> к</a:t>
            </a:r>
            <a:r>
              <a:rPr lang="en-GB" sz="2000" smtClean="0"/>
              <a:t>онстанте (37.3)</a:t>
            </a:r>
            <a:endParaRPr lang="sr-Latn-CS" sz="2000" smtClean="0"/>
          </a:p>
        </p:txBody>
      </p:sp>
      <p:pic>
        <p:nvPicPr>
          <p:cNvPr id="5223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7188" y="3233738"/>
            <a:ext cx="5529262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У</a:t>
            </a:r>
            <a:r>
              <a:rPr lang="sr-Cyrl-CS" sz="3600" i="1" smtClean="0"/>
              <a:t>м</a:t>
            </a:r>
            <a:r>
              <a:rPr lang="en-GB" sz="3600" i="1" smtClean="0"/>
              <a:t>етање функције коришћењем </a:t>
            </a:r>
            <a:r>
              <a:rPr lang="sr-Cyrl-RS" sz="3600" i="1" smtClean="0"/>
              <a:t>команде </a:t>
            </a:r>
            <a:r>
              <a:rPr lang="en-GB" sz="3600" i="1" smtClean="0"/>
              <a:t>Insert</a:t>
            </a:r>
            <a:r>
              <a:rPr lang="sr-Cyrl-RS" sz="3600" i="1" smtClean="0"/>
              <a:t> </a:t>
            </a:r>
            <a:r>
              <a:rPr lang="en-GB" sz="3600" i="1" smtClean="0"/>
              <a:t>Function</a:t>
            </a:r>
            <a:r>
              <a:rPr lang="sr-Latn-CS" sz="3600" smtClean="0"/>
              <a:t> </a:t>
            </a:r>
          </a:p>
        </p:txBody>
      </p:sp>
      <p:pic>
        <p:nvPicPr>
          <p:cNvPr id="5325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" y="1582738"/>
            <a:ext cx="7808912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менија за уметање функција</a:t>
            </a:r>
            <a:r>
              <a:rPr lang="sr-Latn-CS" sz="3600" smtClean="0"/>
              <a:t> </a:t>
            </a:r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5450" y="1460500"/>
            <a:ext cx="5576888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Унос параметара формуле </a:t>
            </a:r>
            <a:r>
              <a:rPr lang="sr-Cyrl-RS" i="1" smtClean="0"/>
              <a:t>за сабирање</a:t>
            </a:r>
            <a:endParaRPr lang="sr-Latn-CS" smtClean="0"/>
          </a:p>
        </p:txBody>
      </p:sp>
      <p:pic>
        <p:nvPicPr>
          <p:cNvPr id="5530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63" y="1733550"/>
            <a:ext cx="8439150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Унос параметара формуле </a:t>
            </a:r>
            <a:r>
              <a:rPr lang="sr-Cyrl-RS" i="1" smtClean="0"/>
              <a:t>за израчунање средине</a:t>
            </a:r>
            <a:endParaRPr lang="sr-Latn-CS" smtClean="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t="2209" r="52284" b="48202"/>
          <a:stretch>
            <a:fillRect/>
          </a:stretch>
        </p:blipFill>
        <p:spPr bwMode="auto">
          <a:xfrm>
            <a:off x="766379" y="1414228"/>
            <a:ext cx="7937355" cy="495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600" smtClean="0"/>
              <a:t>Картица </a:t>
            </a:r>
            <a:r>
              <a:rPr lang="en-GB" sz="3600" smtClean="0"/>
              <a:t> за надгледање формула</a:t>
            </a:r>
            <a:r>
              <a:rPr lang="en-US" sz="3600" smtClean="0"/>
              <a:t>,</a:t>
            </a:r>
            <a:br>
              <a:rPr lang="en-US" sz="3600" smtClean="0"/>
            </a:br>
            <a:r>
              <a:rPr lang="en-US" sz="3600" smtClean="0"/>
              <a:t>formula auditing</a:t>
            </a:r>
            <a:endParaRPr lang="sr-Latn-CS" sz="3600" smtClean="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r="37179" b="83496"/>
          <a:stretch>
            <a:fillRect/>
          </a:stretch>
        </p:blipFill>
        <p:spPr bwMode="auto">
          <a:xfrm>
            <a:off x="338472" y="2019655"/>
            <a:ext cx="8576928" cy="261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Приказ неких формата</a:t>
            </a:r>
            <a:r>
              <a:rPr lang="sr-Latn-CS" smtClean="0"/>
              <a:t> </a:t>
            </a:r>
          </a:p>
        </p:txBody>
      </p:sp>
      <p:graphicFrame>
        <p:nvGraphicFramePr>
          <p:cNvPr id="62469" name="Object 3"/>
          <p:cNvGraphicFramePr>
            <a:graphicFrameLocks noChangeAspect="1"/>
          </p:cNvGraphicFramePr>
          <p:nvPr>
            <p:ph idx="1"/>
          </p:nvPr>
        </p:nvGraphicFramePr>
        <p:xfrm>
          <a:off x="373063" y="1439863"/>
          <a:ext cx="8429625" cy="4868862"/>
        </p:xfrm>
        <a:graphic>
          <a:graphicData uri="http://schemas.openxmlformats.org/presentationml/2006/ole">
            <p:oleObj spid="_x0000_s306178" name="Document" r:id="rId4" imgW="5909347" imgH="3613888" progId="Word.Document.8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Важнији формати приказа</a:t>
            </a:r>
            <a:r>
              <a:rPr lang="sr-Latn-CS" smtClean="0"/>
              <a:t> </a:t>
            </a:r>
          </a:p>
        </p:txBody>
      </p:sp>
      <p:graphicFrame>
        <p:nvGraphicFramePr>
          <p:cNvPr id="63493" name="Object 3"/>
          <p:cNvGraphicFramePr>
            <a:graphicFrameLocks noChangeAspect="1"/>
          </p:cNvGraphicFramePr>
          <p:nvPr>
            <p:ph idx="1"/>
          </p:nvPr>
        </p:nvGraphicFramePr>
        <p:xfrm>
          <a:off x="1901825" y="1323975"/>
          <a:ext cx="5495925" cy="5108575"/>
        </p:xfrm>
        <a:graphic>
          <a:graphicData uri="http://schemas.openxmlformats.org/presentationml/2006/ole">
            <p:oleObj spid="_x0000_s307202" name="Document" r:id="rId4" imgW="5899997" imgH="5485449" progId="Word.Document.8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Одређивање формата ћелије</a:t>
            </a:r>
            <a:r>
              <a:rPr lang="sr-Latn-CS" smtClean="0"/>
              <a:t> </a:t>
            </a: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2220913" y="6084109"/>
            <a:ext cx="46339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sr-Cyrl-RS" smtClean="0"/>
              <a:t>команда </a:t>
            </a:r>
            <a:r>
              <a:rPr lang="en-US" b="1" i="1" smtClean="0"/>
              <a:t>Format/Format Cells</a:t>
            </a:r>
            <a:r>
              <a:rPr lang="en-US" smtClean="0"/>
              <a:t> </a:t>
            </a:r>
            <a:r>
              <a:rPr lang="en-GB" smtClean="0"/>
              <a:t>или </a:t>
            </a:r>
            <a:r>
              <a:rPr lang="en-GB" b="1" i="1"/>
              <a:t>Ctrl+1</a:t>
            </a:r>
            <a:r>
              <a:rPr lang="en-GB"/>
              <a:t> </a:t>
            </a:r>
          </a:p>
        </p:txBody>
      </p:sp>
      <p:pic>
        <p:nvPicPr>
          <p:cNvPr id="6451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0638" y="1495420"/>
            <a:ext cx="5145087" cy="448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74469" t="2210" r="11202" b="51143"/>
          <a:stretch>
            <a:fillRect/>
          </a:stretch>
        </p:blipFill>
        <p:spPr bwMode="auto">
          <a:xfrm>
            <a:off x="361016" y="1414964"/>
            <a:ext cx="3220384" cy="4655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</a:t>
            </a:r>
            <a:r>
              <a:rPr lang="en-GB" sz="3600" i="1" smtClean="0"/>
              <a:t>Table of Contents </a:t>
            </a:r>
            <a:r>
              <a:rPr lang="sr-Cyrl-CS" sz="3600" i="1" smtClean="0"/>
              <a:t>у</a:t>
            </a:r>
            <a:r>
              <a:rPr lang="sr-Latn-CS" sz="3600" i="1" smtClean="0"/>
              <a:t> Help prozoru</a:t>
            </a:r>
            <a:r>
              <a:rPr lang="sr-Latn-CS" sz="3600" smtClean="0"/>
              <a:t> </a:t>
            </a:r>
          </a:p>
        </p:txBody>
      </p:sp>
      <p:pic>
        <p:nvPicPr>
          <p:cNvPr id="1843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3550" y="1411288"/>
            <a:ext cx="5881688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Одређивање формата ћелије</a:t>
            </a:r>
            <a:r>
              <a:rPr lang="sr-Latn-CS" smtClean="0"/>
              <a:t> </a:t>
            </a:r>
          </a:p>
        </p:txBody>
      </p:sp>
      <p:pic>
        <p:nvPicPr>
          <p:cNvPr id="6451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6900" y="1382713"/>
            <a:ext cx="5679328" cy="495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Поравнање садржаја ћелије</a:t>
            </a:r>
            <a:r>
              <a:rPr lang="sr-Latn-CS" smtClean="0"/>
              <a:t> </a:t>
            </a:r>
          </a:p>
        </p:txBody>
      </p:sp>
      <p:pic>
        <p:nvPicPr>
          <p:cNvPr id="6554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3462" y="1540934"/>
            <a:ext cx="463331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228" y="1538498"/>
            <a:ext cx="4224972" cy="3990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Форматирање фонтова у ћелији</a:t>
            </a:r>
            <a:r>
              <a:rPr lang="sr-Latn-CS" sz="3600" smtClean="0"/>
              <a:t> </a:t>
            </a:r>
          </a:p>
        </p:txBody>
      </p:sp>
      <p:pic>
        <p:nvPicPr>
          <p:cNvPr id="665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0400" y="1409700"/>
            <a:ext cx="5676900" cy="494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Постављање граница табеле</a:t>
            </a:r>
            <a:r>
              <a:rPr lang="sr-Latn-CS" smtClean="0"/>
              <a:t> </a:t>
            </a:r>
          </a:p>
        </p:txBody>
      </p:sp>
      <p:pic>
        <p:nvPicPr>
          <p:cNvPr id="6758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00" y="1416050"/>
            <a:ext cx="5676900" cy="494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4" cstate="print"/>
          <a:srcRect l="12529" t="2219" r="73505" b="86438"/>
          <a:stretch>
            <a:fillRect/>
          </a:stretch>
        </p:blipFill>
        <p:spPr bwMode="auto">
          <a:xfrm>
            <a:off x="6234495" y="2895451"/>
            <a:ext cx="2545437" cy="1380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Неки већ дефинисани формати табеле</a:t>
            </a:r>
            <a:r>
              <a:rPr lang="sr-Latn-CS" sz="3600" smtClean="0"/>
              <a:t> </a:t>
            </a:r>
          </a:p>
        </p:txBody>
      </p:sp>
      <p:sp>
        <p:nvSpPr>
          <p:cNvPr id="6861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861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6163" y="1373188"/>
            <a:ext cx="46355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54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Неки већ дефинисани формати табеле</a:t>
            </a:r>
            <a:r>
              <a:rPr lang="sr-Latn-CS" sz="3600" smtClean="0"/>
              <a:t> </a:t>
            </a:r>
          </a:p>
        </p:txBody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400" smtClean="0"/>
              <a:t>Да би се прекопирао формат неке табеле или</a:t>
            </a:r>
            <a:r>
              <a:rPr lang="sr-Cyrl-CS" sz="2400" smtClean="0"/>
              <a:t> </a:t>
            </a:r>
            <a:r>
              <a:rPr lang="en-GB" sz="2400" smtClean="0"/>
              <a:t>ћелије на друго место могу се применити два начина: </a:t>
            </a:r>
            <a:endParaRPr lang="sr-Cyrl-CS" sz="2400" smtClean="0"/>
          </a:p>
          <a:p>
            <a:pPr lvl="1" eaLnBrk="1" hangingPunct="1"/>
            <a:r>
              <a:rPr lang="sr-Cyrl-RS" sz="2000" smtClean="0"/>
              <a:t>мени</a:t>
            </a:r>
            <a:r>
              <a:rPr lang="sr-Cyrl-RS" sz="2000" b="1" i="1" smtClean="0"/>
              <a:t> </a:t>
            </a:r>
            <a:r>
              <a:rPr lang="en-US" sz="2000" b="1" i="1" smtClean="0"/>
              <a:t>HOME</a:t>
            </a:r>
            <a:r>
              <a:rPr lang="sr-Cyrl-RS" sz="2000" smtClean="0"/>
              <a:t>,</a:t>
            </a:r>
            <a:r>
              <a:rPr lang="sr-Cyrl-RS" sz="2000" b="1" i="1" smtClean="0"/>
              <a:t> </a:t>
            </a:r>
            <a:r>
              <a:rPr lang="en-GB" sz="2000" smtClean="0"/>
              <a:t>пољ</a:t>
            </a:r>
            <a:r>
              <a:rPr lang="sr-Cyrl-RS" sz="2000" smtClean="0"/>
              <a:t>е</a:t>
            </a:r>
            <a:r>
              <a:rPr lang="en-GB" sz="2000" smtClean="0"/>
              <a:t> </a:t>
            </a:r>
            <a:r>
              <a:rPr lang="en-US" sz="2000" b="1" i="1" smtClean="0"/>
              <a:t>Clipboard</a:t>
            </a:r>
            <a:r>
              <a:rPr lang="sr-Cyrl-RS" sz="2000" smtClean="0"/>
              <a:t>, </a:t>
            </a:r>
            <a:r>
              <a:rPr lang="en-GB" sz="2000" b="1" i="1" smtClean="0"/>
              <a:t>Paste</a:t>
            </a:r>
            <a:r>
              <a:rPr lang="sr-Cyrl-RS" sz="2000" b="1" i="1" smtClean="0"/>
              <a:t>/</a:t>
            </a:r>
            <a:r>
              <a:rPr lang="en-GB" sz="2000" b="1" i="1" smtClean="0"/>
              <a:t>PasteSpecial</a:t>
            </a:r>
            <a:endParaRPr lang="sr-Cyrl-RS" sz="2000" smtClean="0"/>
          </a:p>
          <a:p>
            <a:pPr lvl="1" eaLnBrk="1" hangingPunct="1"/>
            <a:r>
              <a:rPr lang="en-GB" sz="2000" smtClean="0"/>
              <a:t>десни клик миша </a:t>
            </a:r>
            <a:r>
              <a:rPr lang="sr-Cyrl-RS" sz="2000" smtClean="0"/>
              <a:t>и из контекстног менија </a:t>
            </a:r>
            <a:r>
              <a:rPr lang="en-GB" sz="2000" smtClean="0"/>
              <a:t>бирамо опцију </a:t>
            </a:r>
            <a:r>
              <a:rPr lang="en-GB" sz="2000" b="1" i="1" smtClean="0"/>
              <a:t>PasteSpecial</a:t>
            </a:r>
            <a:endParaRPr lang="sr-Cyrl-CS" sz="2000" smtClean="0"/>
          </a:p>
          <a:p>
            <a:pPr lvl="1" eaLnBrk="1" hangingPunct="1"/>
            <a:r>
              <a:rPr lang="sr-Cyrl-RS" sz="2000" smtClean="0"/>
              <a:t>помоћу</a:t>
            </a:r>
            <a:r>
              <a:rPr lang="sr-Cyrl-RS" sz="2000" b="1" i="1" smtClean="0"/>
              <a:t> </a:t>
            </a:r>
            <a:r>
              <a:rPr lang="en-GB" sz="2000" b="1" i="1" smtClean="0"/>
              <a:t>Format Painter</a:t>
            </a:r>
            <a:r>
              <a:rPr lang="en-GB" sz="2000" smtClean="0"/>
              <a:t>-а (</a:t>
            </a:r>
            <a:r>
              <a:rPr lang="sr-Cyrl-CS" sz="2000" smtClean="0"/>
              <a:t>тастер на коме је</a:t>
            </a:r>
            <a:r>
              <a:rPr lang="en-GB" sz="2000" smtClean="0"/>
              <a:t> нацртана четка)</a:t>
            </a:r>
            <a:endParaRPr lang="sr-Cyrl-CS" sz="2000" smtClean="0"/>
          </a:p>
          <a:p>
            <a:pPr eaLnBrk="1" hangingPunct="1"/>
            <a:r>
              <a:rPr lang="sr-Cyrl-CS" sz="2400" smtClean="0"/>
              <a:t>О</a:t>
            </a:r>
            <a:r>
              <a:rPr lang="en-GB" sz="2400" smtClean="0"/>
              <a:t>значите ћелије са којих желите да узмете формат и кликнете на </a:t>
            </a:r>
            <a:r>
              <a:rPr lang="en-GB" sz="2400" b="1" i="1" smtClean="0"/>
              <a:t>Format Painter</a:t>
            </a:r>
            <a:endParaRPr lang="sr-Cyrl-CS" sz="2400" b="1" i="1" smtClean="0"/>
          </a:p>
          <a:p>
            <a:pPr lvl="1" eaLnBrk="1" hangingPunct="1"/>
            <a:r>
              <a:rPr lang="sr-Cyrl-CS" sz="2000" smtClean="0"/>
              <a:t>к</a:t>
            </a:r>
            <a:r>
              <a:rPr lang="en-GB" sz="2000" smtClean="0"/>
              <a:t>урзор се мења у четку са знаком плус поред</a:t>
            </a:r>
            <a:endParaRPr lang="sr-Cyrl-CS" sz="2000" smtClean="0"/>
          </a:p>
          <a:p>
            <a:pPr lvl="1" eaLnBrk="1" hangingPunct="1"/>
            <a:r>
              <a:rPr lang="sr-Cyrl-CS" sz="2000" smtClean="0"/>
              <a:t>с</a:t>
            </a:r>
            <a:r>
              <a:rPr lang="en-GB" sz="2000" smtClean="0"/>
              <a:t>ада само превучете преко ћелија за које челите да добију нови формат и по отпуштању дугмета миша он се и примењује!</a:t>
            </a:r>
            <a:endParaRPr lang="sr-Latn-CS" sz="200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Подешавање колона и редова</a:t>
            </a:r>
            <a:endParaRPr lang="sr-Latn-CS" sz="3600" smtClean="0"/>
          </a:p>
        </p:txBody>
      </p:sp>
      <p:sp>
        <p:nvSpPr>
          <p:cNvPr id="7066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sr-Latn-CS" sz="2400" smtClean="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74469" t="2210" r="11202" b="51143"/>
          <a:stretch>
            <a:fillRect/>
          </a:stretch>
        </p:blipFill>
        <p:spPr bwMode="auto">
          <a:xfrm>
            <a:off x="2926414" y="1398031"/>
            <a:ext cx="3584451" cy="484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373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E48732D-320B-4451-A49F-AB781D37B09C}" type="slidenum">
              <a:rPr lang="en-US"/>
              <a:pPr/>
              <a:t>57</a:t>
            </a:fld>
            <a:endParaRPr lang="en-US"/>
          </a:p>
        </p:txBody>
      </p:sp>
      <p:sp>
        <p:nvSpPr>
          <p:cNvPr id="737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Графика</a:t>
            </a:r>
            <a:endParaRPr lang="sr-Latn-CS" smtClean="0"/>
          </a:p>
        </p:txBody>
      </p:sp>
      <p:sp>
        <p:nvSpPr>
          <p:cNvPr id="7373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800" b="1" i="1" smtClean="0"/>
              <a:t>Pie</a:t>
            </a:r>
            <a:r>
              <a:rPr lang="en-GB" sz="2800" smtClean="0"/>
              <a:t> (пита, која се користи за приказивање релација између делова целине), </a:t>
            </a:r>
            <a:endParaRPr lang="sr-Cyrl-CS" sz="2800" smtClean="0"/>
          </a:p>
          <a:p>
            <a:pPr eaLnBrk="1" hangingPunct="1"/>
            <a:r>
              <a:rPr lang="en-GB" sz="2800" b="1" i="1" smtClean="0"/>
              <a:t>Bar</a:t>
            </a:r>
            <a:r>
              <a:rPr lang="en-GB" sz="2800" smtClean="0"/>
              <a:t> (хоризонталне црте, које се користе за поређење вредности у временском домену), </a:t>
            </a:r>
            <a:endParaRPr lang="sr-Cyrl-CS" sz="2800" smtClean="0"/>
          </a:p>
          <a:p>
            <a:pPr eaLnBrk="1" hangingPunct="1"/>
            <a:r>
              <a:rPr lang="en-GB" sz="2800" b="1" i="1" smtClean="0"/>
              <a:t>Column</a:t>
            </a:r>
            <a:r>
              <a:rPr lang="en-GB" sz="2800" smtClean="0"/>
              <a:t> (вертикалне црте, сличне хоризонталнима), </a:t>
            </a:r>
            <a:endParaRPr lang="sr-Cyrl-CS" sz="2800" smtClean="0"/>
          </a:p>
          <a:p>
            <a:pPr eaLnBrk="1" hangingPunct="1"/>
            <a:r>
              <a:rPr lang="en-GB" sz="2800" b="1" i="1" smtClean="0"/>
              <a:t>Line</a:t>
            </a:r>
            <a:r>
              <a:rPr lang="en-GB" sz="2800" smtClean="0"/>
              <a:t> (најбоље приказује трендове и промене које се јављају током времена</a:t>
            </a:r>
            <a:r>
              <a:rPr lang="sr-Latn-RS" sz="2800" smtClean="0"/>
              <a:t>)</a:t>
            </a:r>
            <a:r>
              <a:rPr lang="en-GB" sz="2800" smtClean="0"/>
              <a:t> и </a:t>
            </a:r>
            <a:endParaRPr lang="sr-Cyrl-CS" sz="2800" smtClean="0"/>
          </a:p>
          <a:p>
            <a:pPr eaLnBrk="1" hangingPunct="1"/>
            <a:r>
              <a:rPr lang="en-GB" sz="2800" b="1" i="1" smtClean="0"/>
              <a:t>Area</a:t>
            </a:r>
            <a:r>
              <a:rPr lang="en-GB" sz="2800" smtClean="0"/>
              <a:t> (области, служе за приказивање промене у вредностима)</a:t>
            </a:r>
            <a:endParaRPr lang="sr-Latn-CS" sz="2800" smtClean="0"/>
          </a:p>
        </p:txBody>
      </p:sp>
      <p:sp>
        <p:nvSpPr>
          <p:cNvPr id="7373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475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49ABA3-45B9-4571-9F02-A5DA4D74C0CE}" type="slidenum">
              <a:rPr lang="en-US"/>
              <a:pPr/>
              <a:t>58</a:t>
            </a:fld>
            <a:endParaRPr lang="en-US"/>
          </a:p>
        </p:txBody>
      </p:sp>
      <p:sp>
        <p:nvSpPr>
          <p:cNvPr id="747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Графика</a:t>
            </a:r>
            <a:endParaRPr lang="sr-Latn-CS" smtClean="0"/>
          </a:p>
        </p:txBody>
      </p:sp>
      <p:sp>
        <p:nvSpPr>
          <p:cNvPr id="7475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b="1" i="1" smtClean="0"/>
              <a:t>Data Series</a:t>
            </a:r>
            <a:r>
              <a:rPr lang="en-GB" smtClean="0"/>
              <a:t> - серије података</a:t>
            </a:r>
            <a:endParaRPr lang="sr-Latn-RS" smtClean="0"/>
          </a:p>
          <a:p>
            <a:pPr lvl="1" eaLnBrk="1" hangingPunct="1"/>
            <a:r>
              <a:rPr lang="sr-Cyrl-RS" smtClean="0"/>
              <a:t>г</a:t>
            </a:r>
            <a:r>
              <a:rPr lang="en-GB" smtClean="0"/>
              <a:t>рупе података повезаних неким релацијама, као што су месечни приходи продајне групе</a:t>
            </a:r>
            <a:endParaRPr lang="sr-Cyrl-CS" smtClean="0"/>
          </a:p>
          <a:p>
            <a:pPr eaLnBrk="1" hangingPunct="1"/>
            <a:r>
              <a:rPr lang="en-GB" b="1" i="1" smtClean="0"/>
              <a:t>Axis</a:t>
            </a:r>
            <a:r>
              <a:rPr lang="en-GB" smtClean="0"/>
              <a:t> - оса</a:t>
            </a:r>
            <a:endParaRPr lang="sr-Cyrl-RS" smtClean="0"/>
          </a:p>
          <a:p>
            <a:pPr eaLnBrk="1" hangingPunct="1"/>
            <a:r>
              <a:rPr lang="en-GB" b="1" i="1" smtClean="0"/>
              <a:t>Legend</a:t>
            </a:r>
            <a:r>
              <a:rPr lang="en-GB" smtClean="0"/>
              <a:t> - легенда</a:t>
            </a:r>
            <a:endParaRPr lang="sr-Latn-CS" smtClean="0"/>
          </a:p>
        </p:txBody>
      </p:sp>
      <p:sp>
        <p:nvSpPr>
          <p:cNvPr id="7475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57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524E777-C176-4260-84C0-F87C31820B89}" type="slidenum">
              <a:rPr lang="en-US"/>
              <a:pPr/>
              <a:t>59</a:t>
            </a:fld>
            <a:endParaRPr lang="en-US"/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i="1" smtClean="0"/>
              <a:t>Цртање </a:t>
            </a:r>
            <a:r>
              <a:rPr lang="en-GB" i="1" smtClean="0"/>
              <a:t>графикона</a:t>
            </a:r>
            <a:r>
              <a:rPr lang="sr-Latn-CS" smtClean="0"/>
              <a:t> </a:t>
            </a:r>
          </a:p>
        </p:txBody>
      </p:sp>
      <p:sp>
        <p:nvSpPr>
          <p:cNvPr id="7578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5467" t="2380" r="67916" b="87915"/>
          <a:stretch>
            <a:fillRect/>
          </a:stretch>
        </p:blipFill>
        <p:spPr bwMode="auto">
          <a:xfrm>
            <a:off x="660399" y="1430866"/>
            <a:ext cx="7857067" cy="310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36707" r="50275" b="87973"/>
          <a:stretch>
            <a:fillRect/>
          </a:stretch>
        </p:blipFill>
        <p:spPr bwMode="auto">
          <a:xfrm>
            <a:off x="3097429" y="4880407"/>
            <a:ext cx="2786904" cy="1478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менија добијеног десним кликом на ћелију</a:t>
            </a:r>
            <a:r>
              <a:rPr lang="sr-Latn-CS" sz="3600" smtClean="0"/>
              <a:t> </a:t>
            </a:r>
          </a:p>
        </p:txBody>
      </p:sp>
      <p:pic>
        <p:nvPicPr>
          <p:cNvPr id="19461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9550" y="1504949"/>
            <a:ext cx="3685117" cy="475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57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524E777-C176-4260-84C0-F87C31820B89}" type="slidenum">
              <a:rPr lang="en-US"/>
              <a:pPr/>
              <a:t>60</a:t>
            </a:fld>
            <a:endParaRPr lang="en-US"/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Одређивање типа графикона</a:t>
            </a:r>
            <a:r>
              <a:rPr lang="sr-Latn-CS" smtClean="0"/>
              <a:t> </a:t>
            </a:r>
          </a:p>
        </p:txBody>
      </p:sp>
      <p:pic>
        <p:nvPicPr>
          <p:cNvPr id="7578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4263" y="1439863"/>
            <a:ext cx="7246937" cy="492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680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AB8CF8-E2D2-4249-AB32-7F900EC96701}" type="slidenum">
              <a:rPr lang="en-US"/>
              <a:pPr/>
              <a:t>61</a:t>
            </a:fld>
            <a:endParaRPr lang="en-US"/>
          </a:p>
        </p:txBody>
      </p:sp>
      <p:sp>
        <p:nvSpPr>
          <p:cNvPr id="768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Давање имена серијама података</a:t>
            </a:r>
            <a:r>
              <a:rPr lang="sr-Latn-CS" sz="3600" smtClean="0"/>
              <a:t> </a:t>
            </a:r>
          </a:p>
        </p:txBody>
      </p:sp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5800" y="1566668"/>
            <a:ext cx="5604933" cy="381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55940" t="42709" r="31353" b="26879"/>
          <a:stretch>
            <a:fillRect/>
          </a:stretch>
        </p:blipFill>
        <p:spPr bwMode="auto">
          <a:xfrm>
            <a:off x="262471" y="1462625"/>
            <a:ext cx="2971800" cy="3346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5" cstate="print"/>
          <a:srcRect l="22992" t="28485" r="59764" b="56536"/>
          <a:stretch>
            <a:fillRect/>
          </a:stretch>
        </p:blipFill>
        <p:spPr bwMode="auto">
          <a:xfrm>
            <a:off x="249433" y="4804353"/>
            <a:ext cx="2942500" cy="16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78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137EC74-BF22-48E3-9EAB-118D70DEA5BA}" type="slidenum">
              <a:rPr lang="en-US"/>
              <a:pPr/>
              <a:t>62</a:t>
            </a:fld>
            <a:endParaRPr lang="en-US"/>
          </a:p>
        </p:txBody>
      </p:sp>
      <p:sp>
        <p:nvSpPr>
          <p:cNvPr id="778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Подешавања </a:t>
            </a:r>
            <a:r>
              <a:rPr lang="sr-Cyrl-CS" sz="3600" i="1" smtClean="0"/>
              <a:t>назива </a:t>
            </a:r>
            <a:r>
              <a:rPr lang="en-GB" sz="3600" i="1" smtClean="0"/>
              <a:t>графикона</a:t>
            </a:r>
            <a:r>
              <a:rPr lang="sr-Latn-CS" sz="3600" smtClean="0"/>
              <a:t> </a:t>
            </a:r>
          </a:p>
        </p:txBody>
      </p:sp>
      <p:pic>
        <p:nvPicPr>
          <p:cNvPr id="7782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538" y="1677988"/>
            <a:ext cx="7539037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885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3783BD8-2BE1-4892-BE44-C6623FEB99B7}" type="slidenum">
              <a:rPr lang="en-US"/>
              <a:pPr/>
              <a:t>63</a:t>
            </a:fld>
            <a:endParaRPr lang="en-US"/>
          </a:p>
        </p:txBody>
      </p:sp>
      <p:sp>
        <p:nvSpPr>
          <p:cNvPr id="788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Избор локације графикона</a:t>
            </a:r>
            <a:r>
              <a:rPr lang="sr-Latn-CS" smtClean="0"/>
              <a:t> </a:t>
            </a:r>
          </a:p>
        </p:txBody>
      </p:sp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8490" y="1700283"/>
            <a:ext cx="6344708" cy="279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72261" t="3693" r="16310" b="81045"/>
          <a:stretch>
            <a:fillRect/>
          </a:stretch>
        </p:blipFill>
        <p:spPr bwMode="auto">
          <a:xfrm>
            <a:off x="177342" y="2019175"/>
            <a:ext cx="2447325" cy="1909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987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A3F8267-350F-4764-8778-71FB456A9E28}" type="slidenum">
              <a:rPr lang="en-US"/>
              <a:pPr/>
              <a:t>64</a:t>
            </a:fld>
            <a:endParaRPr lang="en-US"/>
          </a:p>
        </p:txBody>
      </p:sp>
      <p:sp>
        <p:nvSpPr>
          <p:cNvPr id="798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Коначни изглед</a:t>
            </a:r>
            <a:r>
              <a:rPr lang="en-GB" i="1" smtClean="0"/>
              <a:t> графикона</a:t>
            </a:r>
            <a:r>
              <a:rPr lang="sr-Latn-CS" smtClean="0"/>
              <a:t> </a:t>
            </a:r>
          </a:p>
        </p:txBody>
      </p:sp>
      <p:pic>
        <p:nvPicPr>
          <p:cNvPr id="7987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6950" y="1524000"/>
            <a:ext cx="7519988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808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7133787-26B4-4366-B89D-6C93F12C606A}" type="slidenum">
              <a:rPr lang="en-US"/>
              <a:pPr/>
              <a:t>65</a:t>
            </a:fld>
            <a:endParaRPr lang="en-US"/>
          </a:p>
        </p:txBody>
      </p:sp>
      <p:sp>
        <p:nvSpPr>
          <p:cNvPr id="809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Подешавање</a:t>
            </a:r>
            <a:r>
              <a:rPr lang="en-GB" i="1" smtClean="0"/>
              <a:t> графикона</a:t>
            </a:r>
            <a:r>
              <a:rPr lang="sr-Latn-CS" smtClean="0"/>
              <a:t> </a:t>
            </a:r>
          </a:p>
        </p:txBody>
      </p:sp>
      <p:sp>
        <p:nvSpPr>
          <p:cNvPr id="8090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45073" t="40979" r="42549" b="30066"/>
          <a:stretch>
            <a:fillRect/>
          </a:stretch>
        </p:blipFill>
        <p:spPr bwMode="auto">
          <a:xfrm>
            <a:off x="152403" y="2328332"/>
            <a:ext cx="1989666" cy="242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18067" y="1534584"/>
            <a:ext cx="6377200" cy="427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8192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05E6A8D-74ED-412B-B888-4AA88F654E12}" type="slidenum">
              <a:rPr lang="en-US"/>
              <a:pPr/>
              <a:t>66</a:t>
            </a:fld>
            <a:endParaRPr lang="en-US"/>
          </a:p>
        </p:txBody>
      </p:sp>
      <p:sp>
        <p:nvSpPr>
          <p:cNvPr id="819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Форматирање оса</a:t>
            </a:r>
            <a:r>
              <a:rPr lang="sr-Latn-CS" smtClean="0"/>
              <a:t> </a:t>
            </a:r>
          </a:p>
        </p:txBody>
      </p:sp>
      <p:sp>
        <p:nvSpPr>
          <p:cNvPr id="8192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549" y="1882669"/>
            <a:ext cx="3033184" cy="298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61910" t="20833" r="17137" b="27696"/>
          <a:stretch>
            <a:fillRect/>
          </a:stretch>
        </p:blipFill>
        <p:spPr bwMode="auto">
          <a:xfrm>
            <a:off x="3871503" y="1350423"/>
            <a:ext cx="4290364" cy="502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General у прозору Options</a:t>
            </a:r>
            <a:endParaRPr lang="sr-Latn-CS" sz="3600" smtClean="0"/>
          </a:p>
        </p:txBody>
      </p:sp>
      <p:pic>
        <p:nvPicPr>
          <p:cNvPr id="2048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5738" y="1362075"/>
            <a:ext cx="6130925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</a:t>
            </a:r>
            <a:r>
              <a:rPr lang="en-US" sz="3600" i="1" smtClean="0"/>
              <a:t>Display </a:t>
            </a:r>
            <a:r>
              <a:rPr lang="sr-Latn-CS" sz="3600" i="1" smtClean="0"/>
              <a:t>у прозору Options</a:t>
            </a:r>
            <a:endParaRPr lang="sr-Latn-CS" sz="3600" smtClean="0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47696" t="33116" r="9256" b="3840"/>
          <a:stretch>
            <a:fillRect/>
          </a:stretch>
        </p:blipFill>
        <p:spPr bwMode="auto">
          <a:xfrm>
            <a:off x="1328366" y="1395527"/>
            <a:ext cx="6613368" cy="4971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прозора</a:t>
            </a:r>
            <a:r>
              <a:rPr lang="en-US" sz="3600" i="1" smtClean="0"/>
              <a:t> </a:t>
            </a:r>
            <a:r>
              <a:rPr lang="sr-Latn-CS" sz="3600" i="1" smtClean="0"/>
              <a:t>Open</a:t>
            </a:r>
            <a:r>
              <a:rPr lang="sr-Latn-CS" sz="3600" smtClean="0"/>
              <a:t> </a:t>
            </a: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26719" t="14477" r="23083" b="26389"/>
          <a:stretch>
            <a:fillRect/>
          </a:stretch>
        </p:blipFill>
        <p:spPr bwMode="auto">
          <a:xfrm>
            <a:off x="1334869" y="1404509"/>
            <a:ext cx="6657663" cy="4928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04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AFCC9-99BF-4EBF-B371-68E05276B17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Статистика у фармацији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446</TotalTime>
  <Words>6762</Words>
  <Application>Microsoft Office PowerPoint</Application>
  <PresentationFormat>On-screen Show (4:3)</PresentationFormat>
  <Paragraphs>464</Paragraphs>
  <Slides>66</Slides>
  <Notes>65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8" baseType="lpstr">
      <vt:lpstr>FIT slajd predavanja</vt:lpstr>
      <vt:lpstr>Document</vt:lpstr>
      <vt:lpstr>      MICROSOFT EXCEL</vt:lpstr>
      <vt:lpstr>Увод</vt:lpstr>
      <vt:lpstr>Изглед основног прозора Excel-а</vt:lpstr>
      <vt:lpstr>Изглед картице са садржајем у Help прозору</vt:lpstr>
      <vt:lpstr>Изглед картице Table of Contents у Help prozoru </vt:lpstr>
      <vt:lpstr>Изглед менија добијеног десним кликом на ћелију </vt:lpstr>
      <vt:lpstr>Изглед картице General у прозору Options</vt:lpstr>
      <vt:lpstr>Изглед картице Display у прозору Options</vt:lpstr>
      <vt:lpstr>Изглед прозора Open </vt:lpstr>
      <vt:lpstr>Изглед радних листова (Sheet1, Sheet2 и Sheet3) </vt:lpstr>
      <vt:lpstr>Кретање кроз документ коришћењем тастатуре </vt:lpstr>
      <vt:lpstr>"Скок" на жељену ћелију притиском на тастер F5</vt:lpstr>
      <vt:lpstr>Коришћење команде Split за дељење екрана </vt:lpstr>
      <vt:lpstr>Руковање са радним листовима</vt:lpstr>
      <vt:lpstr>Додавање, брисање, копирање и померање радних листова </vt:lpstr>
      <vt:lpstr>Рад са подацима</vt:lpstr>
      <vt:lpstr>Стандардни формати за датум и време </vt:lpstr>
      <vt:lpstr>Уношење бројчаних података </vt:lpstr>
      <vt:lpstr>Форматирање података </vt:lpstr>
      <vt:lpstr>Форматирање коришћењем децималног формата </vt:lpstr>
      <vt:lpstr>Коришћење опције Center за поравнање </vt:lpstr>
      <vt:lpstr>Линија са алаткама за форматирање података </vt:lpstr>
      <vt:lpstr>Коришћење опције Auto Fill</vt:lpstr>
      <vt:lpstr>Изглед картице Custom Lists у прозору Options </vt:lpstr>
      <vt:lpstr>Изглед картице Custom Lists у прозору Options </vt:lpstr>
      <vt:lpstr>Аутоматске листе</vt:lpstr>
      <vt:lpstr>Изглед прозора за креирање серије </vt:lpstr>
      <vt:lpstr>Auto Complete логика</vt:lpstr>
      <vt:lpstr>Измене података</vt:lpstr>
      <vt:lpstr>Област која обухвата B4:D7 и коју смо назвали ''porez''</vt:lpstr>
      <vt:lpstr>Означавање имена области са ''porez'' коришћењем опције Formulas/Define Name</vt:lpstr>
      <vt:lpstr>Изглед прозора за уметање ћелија </vt:lpstr>
      <vt:lpstr>Брисање ћелија </vt:lpstr>
      <vt:lpstr>Рад са формулама</vt:lpstr>
      <vt:lpstr>Рад са формулама - Сабирање три броја коришћењем формуле </vt:lpstr>
      <vt:lpstr>Изглед картице View и прозора Formulas</vt:lpstr>
      <vt:lpstr>Копирање и пребацивање формула </vt:lpstr>
      <vt:lpstr>Копирање и пребацивање формула </vt:lpstr>
      <vt:lpstr>Аутоматско попуњавање коришћењем формула </vt:lpstr>
      <vt:lpstr>Изглед картице Calculations Options </vt:lpstr>
      <vt:lpstr>Сабирање бројева коришћењем уграђене функције SUM</vt:lpstr>
      <vt:lpstr>Уметање функције коришћењем команде Insert Function </vt:lpstr>
      <vt:lpstr>Изглед менија за уметање функција </vt:lpstr>
      <vt:lpstr>Унос параметара формуле за сабирање</vt:lpstr>
      <vt:lpstr>Унос параметара формуле за израчунање средине</vt:lpstr>
      <vt:lpstr>Картица  за надгледање формула, formula auditing</vt:lpstr>
      <vt:lpstr>Приказ неких формата </vt:lpstr>
      <vt:lpstr>Важнији формати приказа </vt:lpstr>
      <vt:lpstr>Одређивање формата ћелије </vt:lpstr>
      <vt:lpstr>Одређивање формата ћелије </vt:lpstr>
      <vt:lpstr>Поравнање садржаја ћелије </vt:lpstr>
      <vt:lpstr>Форматирање фонтова у ћелији </vt:lpstr>
      <vt:lpstr>Постављање граница табеле </vt:lpstr>
      <vt:lpstr>Неки већ дефинисани формати табеле </vt:lpstr>
      <vt:lpstr>Неки већ дефинисани формати табеле </vt:lpstr>
      <vt:lpstr>Подешавање колона и редова</vt:lpstr>
      <vt:lpstr>Графика</vt:lpstr>
      <vt:lpstr>Графика</vt:lpstr>
      <vt:lpstr>Цртање графикона </vt:lpstr>
      <vt:lpstr>Одређивање типа графикона </vt:lpstr>
      <vt:lpstr>Давање имена серијама података </vt:lpstr>
      <vt:lpstr>Подешавања назива графикона </vt:lpstr>
      <vt:lpstr>Избор локације графикона </vt:lpstr>
      <vt:lpstr>Коначни изглед графикона </vt:lpstr>
      <vt:lpstr>Подешавање графикона </vt:lpstr>
      <vt:lpstr>Форматирање оса 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Nebojsa Zdravkovic</cp:lastModifiedBy>
  <cp:revision>161</cp:revision>
  <dcterms:created xsi:type="dcterms:W3CDTF">2006-09-26T20:52:51Z</dcterms:created>
  <dcterms:modified xsi:type="dcterms:W3CDTF">2019-09-13T15:50:43Z</dcterms:modified>
</cp:coreProperties>
</file>